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8" r:id="rId5"/>
    <p:sldId id="282" r:id="rId6"/>
    <p:sldId id="296" r:id="rId7"/>
    <p:sldId id="336" r:id="rId8"/>
    <p:sldId id="328" r:id="rId9"/>
    <p:sldId id="356" r:id="rId10"/>
    <p:sldId id="309" r:id="rId11"/>
    <p:sldId id="352" r:id="rId12"/>
    <p:sldId id="340" r:id="rId13"/>
    <p:sldId id="259" r:id="rId14"/>
    <p:sldId id="341" r:id="rId15"/>
    <p:sldId id="261" r:id="rId16"/>
    <p:sldId id="346" r:id="rId17"/>
    <p:sldId id="260" r:id="rId18"/>
    <p:sldId id="337" r:id="rId19"/>
    <p:sldId id="339" r:id="rId20"/>
    <p:sldId id="338" r:id="rId21"/>
    <p:sldId id="264" r:id="rId22"/>
    <p:sldId id="347" r:id="rId23"/>
    <p:sldId id="349" r:id="rId24"/>
    <p:sldId id="353" r:id="rId25"/>
    <p:sldId id="350" r:id="rId26"/>
    <p:sldId id="342" r:id="rId27"/>
    <p:sldId id="343" r:id="rId28"/>
    <p:sldId id="344" r:id="rId29"/>
    <p:sldId id="265" r:id="rId30"/>
    <p:sldId id="351" r:id="rId31"/>
    <p:sldId id="355" r:id="rId32"/>
    <p:sldId id="354" r:id="rId3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51" autoAdjust="0"/>
    <p:restoredTop sz="94660"/>
  </p:normalViewPr>
  <p:slideViewPr>
    <p:cSldViewPr snapToGrid="0">
      <p:cViewPr varScale="1">
        <p:scale>
          <a:sx n="159" d="100"/>
          <a:sy n="159" d="100"/>
        </p:scale>
        <p:origin x="2970"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tte de Laat" userId="15de91df-583f-4d70-b778-ea26560819e4" providerId="ADAL" clId="{782A6C9C-8B71-4B33-9113-DDFDD628F87E}"/>
    <pc:docChg chg="custSel modSld">
      <pc:chgData name="Lotte de Laat" userId="15de91df-583f-4d70-b778-ea26560819e4" providerId="ADAL" clId="{782A6C9C-8B71-4B33-9113-DDFDD628F87E}" dt="2023-03-20T13:41:35.403" v="37" actId="114"/>
      <pc:docMkLst>
        <pc:docMk/>
      </pc:docMkLst>
      <pc:sldChg chg="modSp mod">
        <pc:chgData name="Lotte de Laat" userId="15de91df-583f-4d70-b778-ea26560819e4" providerId="ADAL" clId="{782A6C9C-8B71-4B33-9113-DDFDD628F87E}" dt="2023-03-20T13:41:35.403" v="37" actId="114"/>
        <pc:sldMkLst>
          <pc:docMk/>
          <pc:sldMk cId="1364888011" sldId="336"/>
        </pc:sldMkLst>
        <pc:spChg chg="mod">
          <ac:chgData name="Lotte de Laat" userId="15de91df-583f-4d70-b778-ea26560819e4" providerId="ADAL" clId="{782A6C9C-8B71-4B33-9113-DDFDD628F87E}" dt="2023-03-20T13:41:35.403" v="37" actId="114"/>
          <ac:spMkLst>
            <pc:docMk/>
            <pc:sldMk cId="1364888011" sldId="336"/>
            <ac:spMk id="3" creationId="{76D380B1-7184-4AD7-96A8-5D421148340A}"/>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63A0E6-1D4A-4965-9038-B55D63EABD48}"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CDC0E07-826C-41CB-A89E-81DAC39505EA}">
      <dgm:prSet/>
      <dgm:spPr/>
      <dgm:t>
        <a:bodyPr/>
        <a:lstStyle/>
        <a:p>
          <a:r>
            <a:rPr lang="nl-NL" baseline="0" dirty="0"/>
            <a:t>Regulier 	(laag risico)</a:t>
          </a:r>
          <a:endParaRPr lang="en-US" dirty="0"/>
        </a:p>
      </dgm:t>
    </dgm:pt>
    <dgm:pt modelId="{9A407C2A-4C42-474C-BE45-637554639C71}" type="parTrans" cxnId="{39B75777-8FCF-4587-BD63-D5FBBADFC856}">
      <dgm:prSet/>
      <dgm:spPr/>
      <dgm:t>
        <a:bodyPr/>
        <a:lstStyle/>
        <a:p>
          <a:endParaRPr lang="en-US"/>
        </a:p>
      </dgm:t>
    </dgm:pt>
    <dgm:pt modelId="{ADF9B179-7E80-4EEE-9686-6062560E2847}" type="sibTrans" cxnId="{39B75777-8FCF-4587-BD63-D5FBBADFC856}">
      <dgm:prSet/>
      <dgm:spPr/>
      <dgm:t>
        <a:bodyPr/>
        <a:lstStyle/>
        <a:p>
          <a:endParaRPr lang="en-US"/>
        </a:p>
      </dgm:t>
    </dgm:pt>
    <dgm:pt modelId="{49437440-4956-4897-B261-5916A4F3A98F}">
      <dgm:prSet/>
      <dgm:spPr/>
      <dgm:t>
        <a:bodyPr/>
        <a:lstStyle/>
        <a:p>
          <a:r>
            <a:rPr lang="nl-NL" baseline="0"/>
            <a:t>Aandacht	(beperkt risico)</a:t>
          </a:r>
          <a:endParaRPr lang="en-US"/>
        </a:p>
      </dgm:t>
    </dgm:pt>
    <dgm:pt modelId="{AD9E6058-2B3E-497B-AC82-04065EB68A52}" type="parTrans" cxnId="{B648D76F-22F3-4439-A119-3B4773E27D2F}">
      <dgm:prSet/>
      <dgm:spPr/>
      <dgm:t>
        <a:bodyPr/>
        <a:lstStyle/>
        <a:p>
          <a:endParaRPr lang="en-US"/>
        </a:p>
      </dgm:t>
    </dgm:pt>
    <dgm:pt modelId="{444316F8-D9B6-4A6D-9C55-B0AA419B7788}" type="sibTrans" cxnId="{B648D76F-22F3-4439-A119-3B4773E27D2F}">
      <dgm:prSet/>
      <dgm:spPr/>
      <dgm:t>
        <a:bodyPr/>
        <a:lstStyle/>
        <a:p>
          <a:endParaRPr lang="en-US"/>
        </a:p>
      </dgm:t>
    </dgm:pt>
    <dgm:pt modelId="{A05DD7FE-AA52-4622-85B9-25590E41CF73}">
      <dgm:prSet/>
      <dgm:spPr/>
      <dgm:t>
        <a:bodyPr/>
        <a:lstStyle/>
        <a:p>
          <a:r>
            <a:rPr lang="nl-NL" baseline="0"/>
            <a:t>Risico		(hoog risico)</a:t>
          </a:r>
          <a:endParaRPr lang="en-US"/>
        </a:p>
      </dgm:t>
    </dgm:pt>
    <dgm:pt modelId="{220B7972-D50C-4C72-B550-B4AFEDDCD8D8}" type="parTrans" cxnId="{94464F15-96FF-47A4-A125-4789A36A4D54}">
      <dgm:prSet/>
      <dgm:spPr/>
      <dgm:t>
        <a:bodyPr/>
        <a:lstStyle/>
        <a:p>
          <a:endParaRPr lang="en-US"/>
        </a:p>
      </dgm:t>
    </dgm:pt>
    <dgm:pt modelId="{6FBE7826-C939-4647-AD12-709EA545FA0D}" type="sibTrans" cxnId="{94464F15-96FF-47A4-A125-4789A36A4D54}">
      <dgm:prSet/>
      <dgm:spPr/>
      <dgm:t>
        <a:bodyPr/>
        <a:lstStyle/>
        <a:p>
          <a:endParaRPr lang="en-US"/>
        </a:p>
      </dgm:t>
    </dgm:pt>
    <dgm:pt modelId="{746BD846-59D2-4833-AE34-E8E2D0A2AC52}" type="pres">
      <dgm:prSet presAssocID="{3063A0E6-1D4A-4965-9038-B55D63EABD48}" presName="root" presStyleCnt="0">
        <dgm:presLayoutVars>
          <dgm:dir/>
          <dgm:resizeHandles val="exact"/>
        </dgm:presLayoutVars>
      </dgm:prSet>
      <dgm:spPr/>
    </dgm:pt>
    <dgm:pt modelId="{22E78ABA-CE90-4440-88C2-9D8C56C26179}" type="pres">
      <dgm:prSet presAssocID="{0CDC0E07-826C-41CB-A89E-81DAC39505EA}" presName="compNode" presStyleCnt="0"/>
      <dgm:spPr/>
    </dgm:pt>
    <dgm:pt modelId="{B8B16FF0-55B7-4E43-B37B-D06F93112311}" type="pres">
      <dgm:prSet presAssocID="{0CDC0E07-826C-41CB-A89E-81DAC39505EA}" presName="bgRect" presStyleLbl="bgShp" presStyleIdx="0" presStyleCnt="3"/>
      <dgm:spPr/>
    </dgm:pt>
    <dgm:pt modelId="{C8E7E57F-76D6-4519-856C-E02373B52468}" type="pres">
      <dgm:prSet presAssocID="{0CDC0E07-826C-41CB-A89E-81DAC39505E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io-Hazard"/>
        </a:ext>
      </dgm:extLst>
    </dgm:pt>
    <dgm:pt modelId="{4E347006-9449-430B-BBDE-72C37E58C0AF}" type="pres">
      <dgm:prSet presAssocID="{0CDC0E07-826C-41CB-A89E-81DAC39505EA}" presName="spaceRect" presStyleCnt="0"/>
      <dgm:spPr/>
    </dgm:pt>
    <dgm:pt modelId="{CCD0A31F-A0F3-4D9D-B58E-31E28F09005A}" type="pres">
      <dgm:prSet presAssocID="{0CDC0E07-826C-41CB-A89E-81DAC39505EA}" presName="parTx" presStyleLbl="revTx" presStyleIdx="0" presStyleCnt="3">
        <dgm:presLayoutVars>
          <dgm:chMax val="0"/>
          <dgm:chPref val="0"/>
        </dgm:presLayoutVars>
      </dgm:prSet>
      <dgm:spPr/>
    </dgm:pt>
    <dgm:pt modelId="{B4A550B0-DE92-4A2E-BE93-307E8FD4010F}" type="pres">
      <dgm:prSet presAssocID="{ADF9B179-7E80-4EEE-9686-6062560E2847}" presName="sibTrans" presStyleCnt="0"/>
      <dgm:spPr/>
    </dgm:pt>
    <dgm:pt modelId="{852E1E2B-C3B0-4E27-8421-73FEB2D3A0A5}" type="pres">
      <dgm:prSet presAssocID="{49437440-4956-4897-B261-5916A4F3A98F}" presName="compNode" presStyleCnt="0"/>
      <dgm:spPr/>
    </dgm:pt>
    <dgm:pt modelId="{2A23EBC6-0949-4244-A368-0FE7F48739F7}" type="pres">
      <dgm:prSet presAssocID="{49437440-4956-4897-B261-5916A4F3A98F}" presName="bgRect" presStyleLbl="bgShp" presStyleIdx="1" presStyleCnt="3"/>
      <dgm:spPr/>
    </dgm:pt>
    <dgm:pt modelId="{05E776FC-761B-48C7-8EBC-9AC2C5023CD5}" type="pres">
      <dgm:prSet presAssocID="{49437440-4956-4897-B261-5916A4F3A98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aarschuwing"/>
        </a:ext>
      </dgm:extLst>
    </dgm:pt>
    <dgm:pt modelId="{C2975273-9454-4D84-8E65-C0144D82BBC7}" type="pres">
      <dgm:prSet presAssocID="{49437440-4956-4897-B261-5916A4F3A98F}" presName="spaceRect" presStyleCnt="0"/>
      <dgm:spPr/>
    </dgm:pt>
    <dgm:pt modelId="{B3C02AC3-6BEA-4391-8254-F74783BD863F}" type="pres">
      <dgm:prSet presAssocID="{49437440-4956-4897-B261-5916A4F3A98F}" presName="parTx" presStyleLbl="revTx" presStyleIdx="1" presStyleCnt="3">
        <dgm:presLayoutVars>
          <dgm:chMax val="0"/>
          <dgm:chPref val="0"/>
        </dgm:presLayoutVars>
      </dgm:prSet>
      <dgm:spPr/>
    </dgm:pt>
    <dgm:pt modelId="{C163E210-809A-4781-A5FD-7406EBB2403C}" type="pres">
      <dgm:prSet presAssocID="{444316F8-D9B6-4A6D-9C55-B0AA419B7788}" presName="sibTrans" presStyleCnt="0"/>
      <dgm:spPr/>
    </dgm:pt>
    <dgm:pt modelId="{5A984D0B-5E5D-403A-A426-ABB09BD0EF7A}" type="pres">
      <dgm:prSet presAssocID="{A05DD7FE-AA52-4622-85B9-25590E41CF73}" presName="compNode" presStyleCnt="0"/>
      <dgm:spPr/>
    </dgm:pt>
    <dgm:pt modelId="{49626F8B-D0B5-4048-95AE-26BD1BB34F4A}" type="pres">
      <dgm:prSet presAssocID="{A05DD7FE-AA52-4622-85B9-25590E41CF73}" presName="bgRect" presStyleLbl="bgShp" presStyleIdx="2" presStyleCnt="3"/>
      <dgm:spPr/>
    </dgm:pt>
    <dgm:pt modelId="{B2CA4A3B-30BC-44E9-9453-D1E4831AC7F1}" type="pres">
      <dgm:prSet presAssocID="{A05DD7FE-AA52-4622-85B9-25590E41CF7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adioactief"/>
        </a:ext>
      </dgm:extLst>
    </dgm:pt>
    <dgm:pt modelId="{8FE50A4D-F793-4AF6-8CA1-B0A220C6DEA4}" type="pres">
      <dgm:prSet presAssocID="{A05DD7FE-AA52-4622-85B9-25590E41CF73}" presName="spaceRect" presStyleCnt="0"/>
      <dgm:spPr/>
    </dgm:pt>
    <dgm:pt modelId="{303CCFB5-E389-4A95-AC79-6844BE3A99EA}" type="pres">
      <dgm:prSet presAssocID="{A05DD7FE-AA52-4622-85B9-25590E41CF73}" presName="parTx" presStyleLbl="revTx" presStyleIdx="2" presStyleCnt="3">
        <dgm:presLayoutVars>
          <dgm:chMax val="0"/>
          <dgm:chPref val="0"/>
        </dgm:presLayoutVars>
      </dgm:prSet>
      <dgm:spPr/>
    </dgm:pt>
  </dgm:ptLst>
  <dgm:cxnLst>
    <dgm:cxn modelId="{94464F15-96FF-47A4-A125-4789A36A4D54}" srcId="{3063A0E6-1D4A-4965-9038-B55D63EABD48}" destId="{A05DD7FE-AA52-4622-85B9-25590E41CF73}" srcOrd="2" destOrd="0" parTransId="{220B7972-D50C-4C72-B550-B4AFEDDCD8D8}" sibTransId="{6FBE7826-C939-4647-AD12-709EA545FA0D}"/>
    <dgm:cxn modelId="{F87F0719-9D6C-4CE9-B371-77484CDE03C2}" type="presOf" srcId="{3063A0E6-1D4A-4965-9038-B55D63EABD48}" destId="{746BD846-59D2-4833-AE34-E8E2D0A2AC52}" srcOrd="0" destOrd="0" presId="urn:microsoft.com/office/officeart/2018/2/layout/IconVerticalSolidList"/>
    <dgm:cxn modelId="{B648D76F-22F3-4439-A119-3B4773E27D2F}" srcId="{3063A0E6-1D4A-4965-9038-B55D63EABD48}" destId="{49437440-4956-4897-B261-5916A4F3A98F}" srcOrd="1" destOrd="0" parTransId="{AD9E6058-2B3E-497B-AC82-04065EB68A52}" sibTransId="{444316F8-D9B6-4A6D-9C55-B0AA419B7788}"/>
    <dgm:cxn modelId="{39B75777-8FCF-4587-BD63-D5FBBADFC856}" srcId="{3063A0E6-1D4A-4965-9038-B55D63EABD48}" destId="{0CDC0E07-826C-41CB-A89E-81DAC39505EA}" srcOrd="0" destOrd="0" parTransId="{9A407C2A-4C42-474C-BE45-637554639C71}" sibTransId="{ADF9B179-7E80-4EEE-9686-6062560E2847}"/>
    <dgm:cxn modelId="{C6F6D691-DA0C-4399-BE44-B807CF976854}" type="presOf" srcId="{49437440-4956-4897-B261-5916A4F3A98F}" destId="{B3C02AC3-6BEA-4391-8254-F74783BD863F}" srcOrd="0" destOrd="0" presId="urn:microsoft.com/office/officeart/2018/2/layout/IconVerticalSolidList"/>
    <dgm:cxn modelId="{0F0B849E-F8CC-44B9-A8CE-5BC94B7E0533}" type="presOf" srcId="{A05DD7FE-AA52-4622-85B9-25590E41CF73}" destId="{303CCFB5-E389-4A95-AC79-6844BE3A99EA}" srcOrd="0" destOrd="0" presId="urn:microsoft.com/office/officeart/2018/2/layout/IconVerticalSolidList"/>
    <dgm:cxn modelId="{3B54C3DD-D7F4-47DA-9F64-AD13A5B83660}" type="presOf" srcId="{0CDC0E07-826C-41CB-A89E-81DAC39505EA}" destId="{CCD0A31F-A0F3-4D9D-B58E-31E28F09005A}" srcOrd="0" destOrd="0" presId="urn:microsoft.com/office/officeart/2018/2/layout/IconVerticalSolidList"/>
    <dgm:cxn modelId="{08BC9F5A-70ED-469D-A202-014347884A3F}" type="presParOf" srcId="{746BD846-59D2-4833-AE34-E8E2D0A2AC52}" destId="{22E78ABA-CE90-4440-88C2-9D8C56C26179}" srcOrd="0" destOrd="0" presId="urn:microsoft.com/office/officeart/2018/2/layout/IconVerticalSolidList"/>
    <dgm:cxn modelId="{68B531DA-89A6-4AE7-9181-690A8407EBF9}" type="presParOf" srcId="{22E78ABA-CE90-4440-88C2-9D8C56C26179}" destId="{B8B16FF0-55B7-4E43-B37B-D06F93112311}" srcOrd="0" destOrd="0" presId="urn:microsoft.com/office/officeart/2018/2/layout/IconVerticalSolidList"/>
    <dgm:cxn modelId="{FA836527-1E06-40C3-AA60-9CA0E6BC0C52}" type="presParOf" srcId="{22E78ABA-CE90-4440-88C2-9D8C56C26179}" destId="{C8E7E57F-76D6-4519-856C-E02373B52468}" srcOrd="1" destOrd="0" presId="urn:microsoft.com/office/officeart/2018/2/layout/IconVerticalSolidList"/>
    <dgm:cxn modelId="{C8F58D78-4416-4ABC-A99F-C00527E2B5DF}" type="presParOf" srcId="{22E78ABA-CE90-4440-88C2-9D8C56C26179}" destId="{4E347006-9449-430B-BBDE-72C37E58C0AF}" srcOrd="2" destOrd="0" presId="urn:microsoft.com/office/officeart/2018/2/layout/IconVerticalSolidList"/>
    <dgm:cxn modelId="{2B5D0C76-C9FB-472B-9D85-50D22AC07648}" type="presParOf" srcId="{22E78ABA-CE90-4440-88C2-9D8C56C26179}" destId="{CCD0A31F-A0F3-4D9D-B58E-31E28F09005A}" srcOrd="3" destOrd="0" presId="urn:microsoft.com/office/officeart/2018/2/layout/IconVerticalSolidList"/>
    <dgm:cxn modelId="{553558E6-49BA-4B66-B429-E4093950FC23}" type="presParOf" srcId="{746BD846-59D2-4833-AE34-E8E2D0A2AC52}" destId="{B4A550B0-DE92-4A2E-BE93-307E8FD4010F}" srcOrd="1" destOrd="0" presId="urn:microsoft.com/office/officeart/2018/2/layout/IconVerticalSolidList"/>
    <dgm:cxn modelId="{29C57192-5847-4E11-BB3F-9911FB01977C}" type="presParOf" srcId="{746BD846-59D2-4833-AE34-E8E2D0A2AC52}" destId="{852E1E2B-C3B0-4E27-8421-73FEB2D3A0A5}" srcOrd="2" destOrd="0" presId="urn:microsoft.com/office/officeart/2018/2/layout/IconVerticalSolidList"/>
    <dgm:cxn modelId="{C669D467-8E18-4922-8716-1988DB9F52C2}" type="presParOf" srcId="{852E1E2B-C3B0-4E27-8421-73FEB2D3A0A5}" destId="{2A23EBC6-0949-4244-A368-0FE7F48739F7}" srcOrd="0" destOrd="0" presId="urn:microsoft.com/office/officeart/2018/2/layout/IconVerticalSolidList"/>
    <dgm:cxn modelId="{B647249F-EF1A-4A23-B84C-A50B168C2A1E}" type="presParOf" srcId="{852E1E2B-C3B0-4E27-8421-73FEB2D3A0A5}" destId="{05E776FC-761B-48C7-8EBC-9AC2C5023CD5}" srcOrd="1" destOrd="0" presId="urn:microsoft.com/office/officeart/2018/2/layout/IconVerticalSolidList"/>
    <dgm:cxn modelId="{0FD0B0A7-F361-44D3-9EDF-D94A17CEB039}" type="presParOf" srcId="{852E1E2B-C3B0-4E27-8421-73FEB2D3A0A5}" destId="{C2975273-9454-4D84-8E65-C0144D82BBC7}" srcOrd="2" destOrd="0" presId="urn:microsoft.com/office/officeart/2018/2/layout/IconVerticalSolidList"/>
    <dgm:cxn modelId="{2FE43E7C-2DE1-47D9-96FE-A62B54021116}" type="presParOf" srcId="{852E1E2B-C3B0-4E27-8421-73FEB2D3A0A5}" destId="{B3C02AC3-6BEA-4391-8254-F74783BD863F}" srcOrd="3" destOrd="0" presId="urn:microsoft.com/office/officeart/2018/2/layout/IconVerticalSolidList"/>
    <dgm:cxn modelId="{11F501AA-04CB-478F-BAC6-CA0287475851}" type="presParOf" srcId="{746BD846-59D2-4833-AE34-E8E2D0A2AC52}" destId="{C163E210-809A-4781-A5FD-7406EBB2403C}" srcOrd="3" destOrd="0" presId="urn:microsoft.com/office/officeart/2018/2/layout/IconVerticalSolidList"/>
    <dgm:cxn modelId="{49F2B2F3-CBE0-4CE1-A655-7AC2D9A3AD04}" type="presParOf" srcId="{746BD846-59D2-4833-AE34-E8E2D0A2AC52}" destId="{5A984D0B-5E5D-403A-A426-ABB09BD0EF7A}" srcOrd="4" destOrd="0" presId="urn:microsoft.com/office/officeart/2018/2/layout/IconVerticalSolidList"/>
    <dgm:cxn modelId="{B930CEE2-2082-4D5D-B7B3-01F900B48810}" type="presParOf" srcId="{5A984D0B-5E5D-403A-A426-ABB09BD0EF7A}" destId="{49626F8B-D0B5-4048-95AE-26BD1BB34F4A}" srcOrd="0" destOrd="0" presId="urn:microsoft.com/office/officeart/2018/2/layout/IconVerticalSolidList"/>
    <dgm:cxn modelId="{A9BEDCE6-4B91-4B1D-8286-FB8DAF496B69}" type="presParOf" srcId="{5A984D0B-5E5D-403A-A426-ABB09BD0EF7A}" destId="{B2CA4A3B-30BC-44E9-9453-D1E4831AC7F1}" srcOrd="1" destOrd="0" presId="urn:microsoft.com/office/officeart/2018/2/layout/IconVerticalSolidList"/>
    <dgm:cxn modelId="{7BA574B5-8D54-4ECE-9577-C7CF4FE249DD}" type="presParOf" srcId="{5A984D0B-5E5D-403A-A426-ABB09BD0EF7A}" destId="{8FE50A4D-F793-4AF6-8CA1-B0A220C6DEA4}" srcOrd="2" destOrd="0" presId="urn:microsoft.com/office/officeart/2018/2/layout/IconVerticalSolidList"/>
    <dgm:cxn modelId="{07FAFC9C-72BA-40E6-9B42-010EAE49A01D}" type="presParOf" srcId="{5A984D0B-5E5D-403A-A426-ABB09BD0EF7A}" destId="{303CCFB5-E389-4A95-AC79-6844BE3A99E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B16FF0-55B7-4E43-B37B-D06F93112311}">
      <dsp:nvSpPr>
        <dsp:cNvPr id="0" name=""/>
        <dsp:cNvSpPr/>
      </dsp:nvSpPr>
      <dsp:spPr>
        <a:xfrm>
          <a:off x="0" y="680"/>
          <a:ext cx="6778838" cy="159134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E7E57F-76D6-4519-856C-E02373B52468}">
      <dsp:nvSpPr>
        <dsp:cNvPr id="0" name=""/>
        <dsp:cNvSpPr/>
      </dsp:nvSpPr>
      <dsp:spPr>
        <a:xfrm>
          <a:off x="481381" y="358732"/>
          <a:ext cx="875239" cy="87523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CD0A31F-A0F3-4D9D-B58E-31E28F09005A}">
      <dsp:nvSpPr>
        <dsp:cNvPr id="0" name=""/>
        <dsp:cNvSpPr/>
      </dsp:nvSpPr>
      <dsp:spPr>
        <a:xfrm>
          <a:off x="1838002" y="680"/>
          <a:ext cx="4940835" cy="15913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17" tIns="168417" rIns="168417" bIns="168417" numCol="1" spcCol="1270" anchor="ctr" anchorCtr="0">
          <a:noAutofit/>
        </a:bodyPr>
        <a:lstStyle/>
        <a:p>
          <a:pPr marL="0" lvl="0" indent="0" algn="l" defTabSz="1111250">
            <a:lnSpc>
              <a:spcPct val="90000"/>
            </a:lnSpc>
            <a:spcBef>
              <a:spcPct val="0"/>
            </a:spcBef>
            <a:spcAft>
              <a:spcPct val="35000"/>
            </a:spcAft>
            <a:buNone/>
          </a:pPr>
          <a:r>
            <a:rPr lang="nl-NL" sz="2500" kern="1200" baseline="0" dirty="0"/>
            <a:t>Regulier 	(laag risico)</a:t>
          </a:r>
          <a:endParaRPr lang="en-US" sz="2500" kern="1200" dirty="0"/>
        </a:p>
      </dsp:txBody>
      <dsp:txXfrm>
        <a:off x="1838002" y="680"/>
        <a:ext cx="4940835" cy="1591344"/>
      </dsp:txXfrm>
    </dsp:sp>
    <dsp:sp modelId="{2A23EBC6-0949-4244-A368-0FE7F48739F7}">
      <dsp:nvSpPr>
        <dsp:cNvPr id="0" name=""/>
        <dsp:cNvSpPr/>
      </dsp:nvSpPr>
      <dsp:spPr>
        <a:xfrm>
          <a:off x="0" y="1989860"/>
          <a:ext cx="6778838" cy="159134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E776FC-761B-48C7-8EBC-9AC2C5023CD5}">
      <dsp:nvSpPr>
        <dsp:cNvPr id="0" name=""/>
        <dsp:cNvSpPr/>
      </dsp:nvSpPr>
      <dsp:spPr>
        <a:xfrm>
          <a:off x="481381" y="2347913"/>
          <a:ext cx="875239" cy="87523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3C02AC3-6BEA-4391-8254-F74783BD863F}">
      <dsp:nvSpPr>
        <dsp:cNvPr id="0" name=""/>
        <dsp:cNvSpPr/>
      </dsp:nvSpPr>
      <dsp:spPr>
        <a:xfrm>
          <a:off x="1838002" y="1989860"/>
          <a:ext cx="4940835" cy="15913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17" tIns="168417" rIns="168417" bIns="168417" numCol="1" spcCol="1270" anchor="ctr" anchorCtr="0">
          <a:noAutofit/>
        </a:bodyPr>
        <a:lstStyle/>
        <a:p>
          <a:pPr marL="0" lvl="0" indent="0" algn="l" defTabSz="1111250">
            <a:lnSpc>
              <a:spcPct val="90000"/>
            </a:lnSpc>
            <a:spcBef>
              <a:spcPct val="0"/>
            </a:spcBef>
            <a:spcAft>
              <a:spcPct val="35000"/>
            </a:spcAft>
            <a:buNone/>
          </a:pPr>
          <a:r>
            <a:rPr lang="nl-NL" sz="2500" kern="1200" baseline="0"/>
            <a:t>Aandacht	(beperkt risico)</a:t>
          </a:r>
          <a:endParaRPr lang="en-US" sz="2500" kern="1200"/>
        </a:p>
      </dsp:txBody>
      <dsp:txXfrm>
        <a:off x="1838002" y="1989860"/>
        <a:ext cx="4940835" cy="1591344"/>
      </dsp:txXfrm>
    </dsp:sp>
    <dsp:sp modelId="{49626F8B-D0B5-4048-95AE-26BD1BB34F4A}">
      <dsp:nvSpPr>
        <dsp:cNvPr id="0" name=""/>
        <dsp:cNvSpPr/>
      </dsp:nvSpPr>
      <dsp:spPr>
        <a:xfrm>
          <a:off x="0" y="3979041"/>
          <a:ext cx="6778838" cy="159134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CA4A3B-30BC-44E9-9453-D1E4831AC7F1}">
      <dsp:nvSpPr>
        <dsp:cNvPr id="0" name=""/>
        <dsp:cNvSpPr/>
      </dsp:nvSpPr>
      <dsp:spPr>
        <a:xfrm>
          <a:off x="481381" y="4337093"/>
          <a:ext cx="875239" cy="87523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03CCFB5-E389-4A95-AC79-6844BE3A99EA}">
      <dsp:nvSpPr>
        <dsp:cNvPr id="0" name=""/>
        <dsp:cNvSpPr/>
      </dsp:nvSpPr>
      <dsp:spPr>
        <a:xfrm>
          <a:off x="1838002" y="3979041"/>
          <a:ext cx="4940835" cy="15913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17" tIns="168417" rIns="168417" bIns="168417" numCol="1" spcCol="1270" anchor="ctr" anchorCtr="0">
          <a:noAutofit/>
        </a:bodyPr>
        <a:lstStyle/>
        <a:p>
          <a:pPr marL="0" lvl="0" indent="0" algn="l" defTabSz="1111250">
            <a:lnSpc>
              <a:spcPct val="90000"/>
            </a:lnSpc>
            <a:spcBef>
              <a:spcPct val="0"/>
            </a:spcBef>
            <a:spcAft>
              <a:spcPct val="35000"/>
            </a:spcAft>
            <a:buNone/>
          </a:pPr>
          <a:r>
            <a:rPr lang="nl-NL" sz="2500" kern="1200" baseline="0"/>
            <a:t>Risico		(hoog risico)</a:t>
          </a:r>
          <a:endParaRPr lang="en-US" sz="2500" kern="1200"/>
        </a:p>
      </dsp:txBody>
      <dsp:txXfrm>
        <a:off x="1838002" y="3979041"/>
        <a:ext cx="4940835" cy="159134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1A8BD68-CFB7-4CE8-927C-EC6ABA75118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6C8E20B-A0BF-4CD6-AEE6-FAEAB7BE140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7894417-9658-4824-AB01-4E994083A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C824CAF-DF54-4A8A-A4C4-E08E0DB6F5BA}"/>
              </a:ext>
            </a:extLst>
          </p:cNvPr>
          <p:cNvSpPr>
            <a:spLocks noGrp="1"/>
          </p:cNvSpPr>
          <p:nvPr>
            <p:ph type="dt" sz="half" idx="10"/>
          </p:nvPr>
        </p:nvSpPr>
        <p:spPr/>
        <p:txBody>
          <a:bodyPr/>
          <a:lstStyle/>
          <a:p>
            <a:fld id="{2746BC12-5E64-43CD-A495-B47CA4554C42}" type="datetimeFigureOut">
              <a:rPr lang="nl-NL" smtClean="0"/>
              <a:t>20-3-2023</a:t>
            </a:fld>
            <a:endParaRPr lang="nl-NL"/>
          </a:p>
        </p:txBody>
      </p:sp>
      <p:sp>
        <p:nvSpPr>
          <p:cNvPr id="5" name="Tijdelijke aanduiding voor voettekst 4">
            <a:extLst>
              <a:ext uri="{FF2B5EF4-FFF2-40B4-BE49-F238E27FC236}">
                <a16:creationId xmlns:a16="http://schemas.microsoft.com/office/drawing/2014/main" id="{9A008C39-37FF-4EBA-8913-006DB03BCACB}"/>
              </a:ext>
            </a:extLst>
          </p:cNvPr>
          <p:cNvSpPr>
            <a:spLocks noGrp="1"/>
          </p:cNvSpPr>
          <p:nvPr>
            <p:ph type="ftr" sz="quarter" idx="11"/>
          </p:nvPr>
        </p:nvSpPr>
        <p:spPr/>
        <p:txBody>
          <a:bodyPr/>
          <a:lstStyle/>
          <a:p>
            <a:endParaRPr lang="nl-NL"/>
          </a:p>
        </p:txBody>
      </p:sp>
      <p:pic>
        <p:nvPicPr>
          <p:cNvPr id="8" name="Afbeelding 7">
            <a:extLst>
              <a:ext uri="{FF2B5EF4-FFF2-40B4-BE49-F238E27FC236}">
                <a16:creationId xmlns:a16="http://schemas.microsoft.com/office/drawing/2014/main" id="{F78F163C-C938-43FA-A41C-FC704C3531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3184396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2746BC12-5E64-43CD-A495-B47CA4554C42}" type="datetimeFigureOut">
              <a:rPr lang="nl-NL" smtClean="0"/>
              <a:t>20-3-2023</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1692201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F87D9-0B69-41E6-BCC7-2A763CFB964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5094E34-B709-4148-AAD2-3E31B39B38C8}"/>
              </a:ext>
            </a:extLst>
          </p:cNvPr>
          <p:cNvSpPr>
            <a:spLocks noGrp="1"/>
          </p:cNvSpPr>
          <p:nvPr>
            <p:ph type="dt" sz="half" idx="10"/>
          </p:nvPr>
        </p:nvSpPr>
        <p:spPr/>
        <p:txBody>
          <a:bodyPr/>
          <a:lstStyle/>
          <a:p>
            <a:fld id="{2746BC12-5E64-43CD-A495-B47CA4554C42}" type="datetimeFigureOut">
              <a:rPr lang="nl-NL" smtClean="0"/>
              <a:t>20-3-2023</a:t>
            </a:fld>
            <a:endParaRPr lang="nl-NL"/>
          </a:p>
        </p:txBody>
      </p:sp>
      <p:sp>
        <p:nvSpPr>
          <p:cNvPr id="4" name="Tijdelijke aanduiding voor voettekst 3">
            <a:extLst>
              <a:ext uri="{FF2B5EF4-FFF2-40B4-BE49-F238E27FC236}">
                <a16:creationId xmlns:a16="http://schemas.microsoft.com/office/drawing/2014/main" id="{DAB07FF9-DFE7-4583-9ED1-72016D530BF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A20854E-98DB-41E1-A8DE-A42436926A44}"/>
              </a:ext>
            </a:extLst>
          </p:cNvPr>
          <p:cNvSpPr>
            <a:spLocks noGrp="1"/>
          </p:cNvSpPr>
          <p:nvPr>
            <p:ph type="sldNum" sz="quarter" idx="12"/>
          </p:nvPr>
        </p:nvSpPr>
        <p:spPr/>
        <p:txBody>
          <a:bodyPr/>
          <a:lstStyle/>
          <a:p>
            <a:fld id="{911FF363-4786-420A-B752-55B47D413D9B}" type="slidenum">
              <a:rPr lang="nl-NL" smtClean="0"/>
              <a:t>‹nr.›</a:t>
            </a:fld>
            <a:endParaRPr lang="nl-NL"/>
          </a:p>
        </p:txBody>
      </p:sp>
    </p:spTree>
    <p:extLst>
      <p:ext uri="{BB962C8B-B14F-4D97-AF65-F5344CB8AC3E}">
        <p14:creationId xmlns:p14="http://schemas.microsoft.com/office/powerpoint/2010/main" val="1309617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12799" y="1498604"/>
            <a:ext cx="3720243" cy="1278466"/>
          </a:xfrm>
        </p:spPr>
        <p:txBody>
          <a:bodyPr anchor="b">
            <a:normAutofit/>
          </a:bodyPr>
          <a:lstStyle>
            <a:lvl1pPr>
              <a:defRPr sz="2000"/>
            </a:lvl1pPr>
          </a:lstStyle>
          <a:p>
            <a:r>
              <a:rPr lang="nl-NL"/>
              <a:t>Klik om stijl te bewerken</a:t>
            </a:r>
            <a:endParaRPr lang="en-US" dirty="0"/>
          </a:p>
        </p:txBody>
      </p:sp>
      <p:sp>
        <p:nvSpPr>
          <p:cNvPr id="3" name="Content Placeholder 2"/>
          <p:cNvSpPr>
            <a:spLocks noGrp="1"/>
          </p:cNvSpPr>
          <p:nvPr>
            <p:ph idx="1"/>
          </p:nvPr>
        </p:nvSpPr>
        <p:spPr>
          <a:xfrm>
            <a:off x="4761701" y="514926"/>
            <a:ext cx="4514716" cy="552643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12799" y="2777069"/>
            <a:ext cx="3720243"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2746BC12-5E64-43CD-A495-B47CA4554C42}" type="datetimeFigureOut">
              <a:rPr lang="nl-NL" smtClean="0"/>
              <a:t>20-3-2023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911FF363-4786-420A-B752-55B47D413D9B}" type="slidenum">
              <a:rPr lang="nl-NL" smtClean="0"/>
              <a:t>‹nr.›</a:t>
            </a:fld>
            <a:endParaRPr lang="nl-NL"/>
          </a:p>
        </p:txBody>
      </p:sp>
    </p:spTree>
    <p:extLst>
      <p:ext uri="{BB962C8B-B14F-4D97-AF65-F5344CB8AC3E}">
        <p14:creationId xmlns:p14="http://schemas.microsoft.com/office/powerpoint/2010/main" val="1831467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877A1D-F59A-4DAC-8F2F-BF091976B4A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3643766-F8A5-4270-914A-3C7A3B523D82}"/>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5F4DFF1-6DCC-454F-9C7C-4CD653ADC464}"/>
              </a:ext>
            </a:extLst>
          </p:cNvPr>
          <p:cNvSpPr>
            <a:spLocks noGrp="1"/>
          </p:cNvSpPr>
          <p:nvPr>
            <p:ph type="dt" sz="half" idx="10"/>
          </p:nvPr>
        </p:nvSpPr>
        <p:spPr/>
        <p:txBody>
          <a:bodyPr/>
          <a:lstStyle/>
          <a:p>
            <a:fld id="{2746BC12-5E64-43CD-A495-B47CA4554C42}" type="datetimeFigureOut">
              <a:rPr lang="nl-NL" smtClean="0"/>
              <a:t>20-3-2023</a:t>
            </a:fld>
            <a:endParaRPr lang="nl-NL"/>
          </a:p>
        </p:txBody>
      </p:sp>
      <p:sp>
        <p:nvSpPr>
          <p:cNvPr id="5" name="Tijdelijke aanduiding voor voettekst 4">
            <a:extLst>
              <a:ext uri="{FF2B5EF4-FFF2-40B4-BE49-F238E27FC236}">
                <a16:creationId xmlns:a16="http://schemas.microsoft.com/office/drawing/2014/main" id="{5633F210-1D17-4B91-8446-305F8F1F46D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0A09CCA-6ECF-47CC-BE22-9F9D2BBA670A}"/>
              </a:ext>
            </a:extLst>
          </p:cNvPr>
          <p:cNvSpPr>
            <a:spLocks noGrp="1"/>
          </p:cNvSpPr>
          <p:nvPr>
            <p:ph type="sldNum" sz="quarter" idx="12"/>
          </p:nvPr>
        </p:nvSpPr>
        <p:spPr/>
        <p:txBody>
          <a:bodyPr/>
          <a:lstStyle/>
          <a:p>
            <a:fld id="{911FF363-4786-420A-B752-55B47D413D9B}" type="slidenum">
              <a:rPr lang="nl-NL" smtClean="0"/>
              <a:t>‹nr.›</a:t>
            </a:fld>
            <a:endParaRPr lang="nl-NL"/>
          </a:p>
        </p:txBody>
      </p:sp>
    </p:spTree>
    <p:extLst>
      <p:ext uri="{BB962C8B-B14F-4D97-AF65-F5344CB8AC3E}">
        <p14:creationId xmlns:p14="http://schemas.microsoft.com/office/powerpoint/2010/main" val="3220997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B5335E-426E-4FF0-8BD0-AFA8ACBBC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B11905F-E1EF-40AB-9922-3DF6880C6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34E063-366F-47A5-A903-1168B0A1F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46BC12-5E64-43CD-A495-B47CA4554C42}" type="datetimeFigureOut">
              <a:rPr lang="nl-NL" smtClean="0"/>
              <a:t>20-3-2023</a:t>
            </a:fld>
            <a:endParaRPr lang="nl-NL"/>
          </a:p>
        </p:txBody>
      </p:sp>
      <p:sp>
        <p:nvSpPr>
          <p:cNvPr id="5" name="Tijdelijke aanduiding voor voettekst 4">
            <a:extLst>
              <a:ext uri="{FF2B5EF4-FFF2-40B4-BE49-F238E27FC236}">
                <a16:creationId xmlns:a16="http://schemas.microsoft.com/office/drawing/2014/main" id="{508F1765-D70C-4E4A-B52C-213A0677F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2C37449-F706-428B-B279-352BF37C0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1FF363-4786-420A-B752-55B47D413D9B}" type="slidenum">
              <a:rPr lang="nl-NL" smtClean="0"/>
              <a:t>‹nr.›</a:t>
            </a:fld>
            <a:endParaRPr lang="nl-NL"/>
          </a:p>
        </p:txBody>
      </p:sp>
      <p:pic>
        <p:nvPicPr>
          <p:cNvPr id="7" name="Vormentaal">
            <a:extLst>
              <a:ext uri="{FF2B5EF4-FFF2-40B4-BE49-F238E27FC236}">
                <a16:creationId xmlns:a16="http://schemas.microsoft.com/office/drawing/2014/main" id="{2074DCA5-5660-40C3-B12B-972CD979B84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Afbeelding 7">
            <a:extLst>
              <a:ext uri="{FF2B5EF4-FFF2-40B4-BE49-F238E27FC236}">
                <a16:creationId xmlns:a16="http://schemas.microsoft.com/office/drawing/2014/main" id="{7BC48F74-8E96-4434-A02B-EA3EE1F88D7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12665767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5.xml"/><Relationship Id="rId1" Type="http://schemas.openxmlformats.org/officeDocument/2006/relationships/video" Target="https://www.youtube.com/embed/33v6ouY_MP4?start=16&amp;feature=oembed"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nl.wikipedia.org/wiki/Drama_tijdens_Love_Parade_in_Duisburg" TargetMode="External"/><Relationship Id="rId2" Type="http://schemas.openxmlformats.org/officeDocument/2006/relationships/slideLayout" Target="../slideLayouts/slideLayout5.xml"/><Relationship Id="rId1" Type="http://schemas.openxmlformats.org/officeDocument/2006/relationships/video" Target="https://www.youtube.com/embed/0L3COerIzwc?feature=oembed" TargetMode="Externa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hyperlink" Target="http://nos.nl/artikel/255320-love-parade-was-illegaal.html" TargetMode="External"/><Relationship Id="rId2" Type="http://schemas.openxmlformats.org/officeDocument/2006/relationships/hyperlink" Target="http://nos.nl/artikel/240550-der-spiegel-beveiliging-tunnel-love-parade-niet-goed-geregeld.html" TargetMode="External"/><Relationship Id="rId1" Type="http://schemas.openxmlformats.org/officeDocument/2006/relationships/slideLayout" Target="../slideLayouts/slideLayout5.xml"/><Relationship Id="rId4" Type="http://schemas.openxmlformats.org/officeDocument/2006/relationships/hyperlink" Target="http://nos.nl/artikel/240588-omgrote-fouten-politie-love-parade.html"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evenementorganiseren.nl/artikel/routing-en-signing-op-uw-evenement-zo-doet-u-dat-257.html" TargetMode="Externa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5.xml"/><Relationship Id="rId5" Type="http://schemas.openxmlformats.org/officeDocument/2006/relationships/image" Target="../media/image25.jpeg"/><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5.xml"/><Relationship Id="rId1" Type="http://schemas.openxmlformats.org/officeDocument/2006/relationships/video" Target="https://www.youtube.com/embed/9hguY7UTqnM?feature=oembed"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youtu.be/UTAN5JspIGI" TargetMode="External"/><Relationship Id="rId2" Type="http://schemas.openxmlformats.org/officeDocument/2006/relationships/hyperlink" Target="https://greenevents.nl/" TargetMode="External"/><Relationship Id="rId1" Type="http://schemas.openxmlformats.org/officeDocument/2006/relationships/slideLayout" Target="../slideLayouts/slideLayout5.xml"/><Relationship Id="rId4" Type="http://schemas.openxmlformats.org/officeDocument/2006/relationships/hyperlink" Target="https://youtu.be/YZmifa0NTdE"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nderzoek: Facebook meest populaire platform om community te bouwen - inct">
            <a:extLst>
              <a:ext uri="{FF2B5EF4-FFF2-40B4-BE49-F238E27FC236}">
                <a16:creationId xmlns:a16="http://schemas.microsoft.com/office/drawing/2014/main" id="{CD40D178-525F-46BB-A37C-700DAB4240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964" r="11273" b="-1"/>
          <a:stretch/>
        </p:blipFill>
        <p:spPr bwMode="auto">
          <a:xfrm>
            <a:off x="1" y="-6235"/>
            <a:ext cx="3255403" cy="2505456"/>
          </a:xfrm>
          <a:custGeom>
            <a:avLst/>
            <a:gdLst/>
            <a:ahLst/>
            <a:cxnLst/>
            <a:rect l="l" t="t" r="r" b="b"/>
            <a:pathLst>
              <a:path w="3255403" h="2505456">
                <a:moveTo>
                  <a:pt x="0" y="0"/>
                </a:moveTo>
                <a:lnTo>
                  <a:pt x="3255403" y="0"/>
                </a:lnTo>
                <a:lnTo>
                  <a:pt x="2094477" y="2505456"/>
                </a:lnTo>
                <a:lnTo>
                  <a:pt x="0" y="2505456"/>
                </a:lnTo>
                <a:close/>
              </a:path>
            </a:pathLst>
          </a:custGeom>
          <a:noFill/>
          <a:extLst>
            <a:ext uri="{909E8E84-426E-40DD-AFC4-6F175D3DCCD1}">
              <a14:hiddenFill xmlns:a14="http://schemas.microsoft.com/office/drawing/2010/main">
                <a:solidFill>
                  <a:srgbClr val="FFFFFF"/>
                </a:solidFill>
              </a14:hiddenFill>
            </a:ext>
          </a:extLst>
        </p:spPr>
      </p:pic>
      <p:pic>
        <p:nvPicPr>
          <p:cNvPr id="1030" name="Picture 6" descr="Community of Practice doorbreekt organisatie silos | TeamPowr">
            <a:extLst>
              <a:ext uri="{FF2B5EF4-FFF2-40B4-BE49-F238E27FC236}">
                <a16:creationId xmlns:a16="http://schemas.microsoft.com/office/drawing/2014/main" id="{F9DDDA8E-4186-4C4B-BF4F-564F900C887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418" r="-3" b="30565"/>
          <a:stretch/>
        </p:blipFill>
        <p:spPr bwMode="auto">
          <a:xfrm>
            <a:off x="7381876" y="10"/>
            <a:ext cx="4810125" cy="2501827"/>
          </a:xfrm>
          <a:custGeom>
            <a:avLst/>
            <a:gdLst/>
            <a:ahLst/>
            <a:cxnLst/>
            <a:rect l="l" t="t" r="r" b="b"/>
            <a:pathLst>
              <a:path w="4810125" h="2501837">
                <a:moveTo>
                  <a:pt x="1159248" y="0"/>
                </a:moveTo>
                <a:lnTo>
                  <a:pt x="4810125" y="0"/>
                </a:lnTo>
                <a:lnTo>
                  <a:pt x="4810125" y="2501837"/>
                </a:lnTo>
                <a:lnTo>
                  <a:pt x="0" y="2501837"/>
                </a:lnTo>
                <a:close/>
              </a:path>
            </a:pathLst>
          </a:custGeom>
          <a:noFill/>
          <a:extLst>
            <a:ext uri="{909E8E84-426E-40DD-AFC4-6F175D3DCCD1}">
              <a14:hiddenFill xmlns:a14="http://schemas.microsoft.com/office/drawing/2010/main">
                <a:solidFill>
                  <a:srgbClr val="FFFFFF"/>
                </a:solidFill>
              </a14:hiddenFill>
            </a:ext>
          </a:extLst>
        </p:spPr>
      </p:pic>
      <p:pic>
        <p:nvPicPr>
          <p:cNvPr id="1034" name="Picture 10" descr="Ajax hoopt volgend jaar weer op broodnodige steun eigen fans in Den Haag -  Ajax1.nl">
            <a:extLst>
              <a:ext uri="{FF2B5EF4-FFF2-40B4-BE49-F238E27FC236}">
                <a16:creationId xmlns:a16="http://schemas.microsoft.com/office/drawing/2014/main" id="{EDB5EBAD-B060-4DAF-BB5B-5AA7027F3EB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18" r="1301" b="3"/>
          <a:stretch/>
        </p:blipFill>
        <p:spPr bwMode="auto">
          <a:xfrm>
            <a:off x="4675537" y="-6235"/>
            <a:ext cx="3677817" cy="2505456"/>
          </a:xfrm>
          <a:custGeom>
            <a:avLst/>
            <a:gdLst/>
            <a:ahLst/>
            <a:cxnLst/>
            <a:rect l="l" t="t" r="r" b="b"/>
            <a:pathLst>
              <a:path w="3677817" h="2505456">
                <a:moveTo>
                  <a:pt x="1160926" y="0"/>
                </a:moveTo>
                <a:lnTo>
                  <a:pt x="3677817" y="0"/>
                </a:lnTo>
                <a:lnTo>
                  <a:pt x="2516891" y="2505456"/>
                </a:lnTo>
                <a:lnTo>
                  <a:pt x="0" y="2505456"/>
                </a:lnTo>
                <a:close/>
              </a:path>
            </a:pathLst>
          </a:custGeom>
          <a:noFill/>
          <a:extLst>
            <a:ext uri="{909E8E84-426E-40DD-AFC4-6F175D3DCCD1}">
              <a14:hiddenFill xmlns:a14="http://schemas.microsoft.com/office/drawing/2010/main">
                <a:solidFill>
                  <a:srgbClr val="FFFFFF"/>
                </a:solidFill>
              </a14:hiddenFill>
            </a:ext>
          </a:extLst>
        </p:spPr>
      </p:pic>
      <p:pic>
        <p:nvPicPr>
          <p:cNvPr id="1028" name="Picture 4" descr="5 Examples Of Community Success Measurements - National Volunteer And  Philanthropy Centre">
            <a:extLst>
              <a:ext uri="{FF2B5EF4-FFF2-40B4-BE49-F238E27FC236}">
                <a16:creationId xmlns:a16="http://schemas.microsoft.com/office/drawing/2014/main" id="{7BB4C9D5-6A0F-4119-A5F6-64C462FC56A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7728" r="14829"/>
          <a:stretch/>
        </p:blipFill>
        <p:spPr bwMode="auto">
          <a:xfrm>
            <a:off x="1" y="2660089"/>
            <a:ext cx="7122523" cy="4197911"/>
          </a:xfrm>
          <a:custGeom>
            <a:avLst/>
            <a:gdLst/>
            <a:ahLst/>
            <a:cxnLst/>
            <a:rect l="l" t="t" r="r" b="b"/>
            <a:pathLst>
              <a:path w="7122523" h="4197911">
                <a:moveTo>
                  <a:pt x="0" y="0"/>
                </a:moveTo>
                <a:lnTo>
                  <a:pt x="7122523" y="0"/>
                </a:lnTo>
                <a:lnTo>
                  <a:pt x="5177382" y="4197911"/>
                </a:lnTo>
                <a:lnTo>
                  <a:pt x="5171159" y="4197911"/>
                </a:lnTo>
                <a:lnTo>
                  <a:pt x="3981368" y="4197911"/>
                </a:lnTo>
                <a:lnTo>
                  <a:pt x="2331323" y="4197911"/>
                </a:lnTo>
                <a:lnTo>
                  <a:pt x="0" y="4197911"/>
                </a:lnTo>
                <a:close/>
              </a:path>
            </a:pathLst>
          </a:cu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63C881CC-B262-49B2-8826-7B1D889D7612}"/>
              </a:ext>
            </a:extLst>
          </p:cNvPr>
          <p:cNvSpPr>
            <a:spLocks noGrp="1"/>
          </p:cNvSpPr>
          <p:nvPr>
            <p:ph type="ctrTitle"/>
          </p:nvPr>
        </p:nvSpPr>
        <p:spPr>
          <a:xfrm>
            <a:off x="6096000" y="4189864"/>
            <a:ext cx="5520518" cy="2163872"/>
          </a:xfrm>
        </p:spPr>
        <p:txBody>
          <a:bodyPr anchor="t">
            <a:normAutofit/>
          </a:bodyPr>
          <a:lstStyle/>
          <a:p>
            <a:pPr algn="r"/>
            <a:r>
              <a:rPr lang="nl-NL" sz="3500" dirty="0">
                <a:solidFill>
                  <a:srgbClr val="7030A0"/>
                </a:solidFill>
              </a:rPr>
              <a:t>Congestie en risico’s bij evenementen</a:t>
            </a:r>
            <a:endParaRPr lang="nl-NL" sz="3500" dirty="0"/>
          </a:p>
        </p:txBody>
      </p:sp>
      <p:sp>
        <p:nvSpPr>
          <p:cNvPr id="3" name="Ondertitel 2">
            <a:extLst>
              <a:ext uri="{FF2B5EF4-FFF2-40B4-BE49-F238E27FC236}">
                <a16:creationId xmlns:a16="http://schemas.microsoft.com/office/drawing/2014/main" id="{994E4B0B-79EB-4BD4-B337-93108B00AACC}"/>
              </a:ext>
            </a:extLst>
          </p:cNvPr>
          <p:cNvSpPr>
            <a:spLocks noGrp="1"/>
          </p:cNvSpPr>
          <p:nvPr>
            <p:ph type="subTitle" idx="1"/>
          </p:nvPr>
        </p:nvSpPr>
        <p:spPr>
          <a:xfrm>
            <a:off x="7381876" y="3304307"/>
            <a:ext cx="4234642" cy="826661"/>
          </a:xfrm>
        </p:spPr>
        <p:txBody>
          <a:bodyPr anchor="b">
            <a:normAutofit/>
          </a:bodyPr>
          <a:lstStyle/>
          <a:p>
            <a:pPr algn="r"/>
            <a:r>
              <a:rPr lang="nl-NL" dirty="0"/>
              <a:t>De community verbonden</a:t>
            </a:r>
          </a:p>
        </p:txBody>
      </p:sp>
      <p:pic>
        <p:nvPicPr>
          <p:cNvPr id="1032" name="Picture 8" descr="Scouting Hoogeveen 75 jaar: &amp;#39;We zijn er trots op dat we buitenbeentjes  zijn&amp;#39; - RTV Drenthe">
            <a:extLst>
              <a:ext uri="{FF2B5EF4-FFF2-40B4-BE49-F238E27FC236}">
                <a16:creationId xmlns:a16="http://schemas.microsoft.com/office/drawing/2014/main" id="{D409BE35-6E89-4F07-BF72-7B96A8E938C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3725" b="3"/>
          <a:stretch/>
        </p:blipFill>
        <p:spPr bwMode="auto">
          <a:xfrm>
            <a:off x="2261968" y="10"/>
            <a:ext cx="3393943" cy="2502833"/>
          </a:xfrm>
          <a:custGeom>
            <a:avLst/>
            <a:gdLst/>
            <a:ahLst/>
            <a:cxnLst/>
            <a:rect l="l" t="t" r="r" b="b"/>
            <a:pathLst>
              <a:path w="3393943" h="2502843">
                <a:moveTo>
                  <a:pt x="1159715" y="0"/>
                </a:moveTo>
                <a:lnTo>
                  <a:pt x="3393943" y="0"/>
                </a:lnTo>
                <a:lnTo>
                  <a:pt x="2234228" y="2502843"/>
                </a:lnTo>
                <a:lnTo>
                  <a:pt x="0" y="25028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2942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5E68B4-078B-48E4-A953-BB69D8278709}"/>
              </a:ext>
            </a:extLst>
          </p:cNvPr>
          <p:cNvSpPr>
            <a:spLocks noGrp="1"/>
          </p:cNvSpPr>
          <p:nvPr>
            <p:ph type="title"/>
          </p:nvPr>
        </p:nvSpPr>
        <p:spPr/>
        <p:txBody>
          <a:bodyPr/>
          <a:lstStyle/>
          <a:p>
            <a:r>
              <a:rPr lang="nl-NL" dirty="0"/>
              <a:t>Inrichting: congestie</a:t>
            </a:r>
          </a:p>
        </p:txBody>
      </p:sp>
      <p:sp>
        <p:nvSpPr>
          <p:cNvPr id="3" name="Tijdelijke aanduiding voor inhoud 2">
            <a:extLst>
              <a:ext uri="{FF2B5EF4-FFF2-40B4-BE49-F238E27FC236}">
                <a16:creationId xmlns:a16="http://schemas.microsoft.com/office/drawing/2014/main" id="{C24076FC-817D-43F2-A84C-923FD3B1A44D}"/>
              </a:ext>
            </a:extLst>
          </p:cNvPr>
          <p:cNvSpPr>
            <a:spLocks noGrp="1"/>
          </p:cNvSpPr>
          <p:nvPr>
            <p:ph idx="1"/>
          </p:nvPr>
        </p:nvSpPr>
        <p:spPr/>
        <p:txBody>
          <a:bodyPr/>
          <a:lstStyle/>
          <a:p>
            <a:pPr marL="0" indent="0">
              <a:buNone/>
            </a:pPr>
            <a:r>
              <a:rPr lang="nl-NL" sz="1800" b="1" dirty="0">
                <a:effectLst/>
                <a:latin typeface="Calibri" panose="020F0502020204030204" pitchFamily="34" charset="0"/>
                <a:ea typeface="Calibri" panose="020F0502020204030204" pitchFamily="34" charset="0"/>
                <a:cs typeface="Times New Roman" panose="02020603050405020304" pitchFamily="18" charset="0"/>
              </a:rPr>
              <a:t>Helaas bewegen mensen zich niet zoals spreeuwen</a:t>
            </a:r>
            <a:endParaRPr lang="nl-NL" sz="1800" dirty="0">
              <a:effectLst/>
              <a:latin typeface="Arial" panose="020B0604020202020204" pitchFamily="34" charset="0"/>
              <a:ea typeface="Calibri" panose="020F0502020204030204" pitchFamily="34" charset="0"/>
              <a:cs typeface="Times New Roman" panose="02020603050405020304" pitchFamily="18" charset="0"/>
            </a:endParaRPr>
          </a:p>
          <a:p>
            <a:pPr marL="0" indent="0">
              <a:buNone/>
            </a:pPr>
            <a:endParaRPr lang="nl-NL" sz="18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nl-NL" sz="1800" dirty="0">
              <a:effectLst/>
              <a:latin typeface="Arial" panose="020B0604020202020204" pitchFamily="34" charset="0"/>
              <a:ea typeface="Calibri" panose="020F0502020204030204" pitchFamily="34" charset="0"/>
              <a:cs typeface="Times New Roman" panose="02020603050405020304" pitchFamily="18" charset="0"/>
            </a:endParaRPr>
          </a:p>
          <a:p>
            <a:endParaRPr lang="nl-NL" dirty="0"/>
          </a:p>
        </p:txBody>
      </p:sp>
      <p:pic>
        <p:nvPicPr>
          <p:cNvPr id="5" name="Onlinemedia 4" title="Spreeuwen dansen in Utrechtse lucht [RTV Utrecht]">
            <a:hlinkClick r:id="" action="ppaction://media"/>
            <a:extLst>
              <a:ext uri="{FF2B5EF4-FFF2-40B4-BE49-F238E27FC236}">
                <a16:creationId xmlns:a16="http://schemas.microsoft.com/office/drawing/2014/main" id="{556B75C7-EBC8-4BBE-A521-CC8A756B8529}"/>
              </a:ext>
            </a:extLst>
          </p:cNvPr>
          <p:cNvPicPr>
            <a:picLocks noRot="1" noChangeAspect="1"/>
          </p:cNvPicPr>
          <p:nvPr>
            <a:videoFile r:link="rId1"/>
          </p:nvPr>
        </p:nvPicPr>
        <p:blipFill>
          <a:blip r:embed="rId3"/>
          <a:stretch>
            <a:fillRect/>
          </a:stretch>
        </p:blipFill>
        <p:spPr>
          <a:xfrm>
            <a:off x="930564" y="2342827"/>
            <a:ext cx="7345218" cy="4150048"/>
          </a:xfrm>
          <a:prstGeom prst="rect">
            <a:avLst/>
          </a:prstGeom>
        </p:spPr>
      </p:pic>
    </p:spTree>
    <p:extLst>
      <p:ext uri="{BB962C8B-B14F-4D97-AF65-F5344CB8AC3E}">
        <p14:creationId xmlns:p14="http://schemas.microsoft.com/office/powerpoint/2010/main" val="1248098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5E68B4-078B-48E4-A953-BB69D8278709}"/>
              </a:ext>
            </a:extLst>
          </p:cNvPr>
          <p:cNvSpPr>
            <a:spLocks noGrp="1"/>
          </p:cNvSpPr>
          <p:nvPr>
            <p:ph type="title"/>
          </p:nvPr>
        </p:nvSpPr>
        <p:spPr/>
        <p:txBody>
          <a:bodyPr/>
          <a:lstStyle/>
          <a:p>
            <a:r>
              <a:rPr lang="nl-NL" dirty="0"/>
              <a:t>Inrichting: congestie</a:t>
            </a:r>
          </a:p>
        </p:txBody>
      </p:sp>
      <p:sp>
        <p:nvSpPr>
          <p:cNvPr id="3" name="Tijdelijke aanduiding voor inhoud 2">
            <a:extLst>
              <a:ext uri="{FF2B5EF4-FFF2-40B4-BE49-F238E27FC236}">
                <a16:creationId xmlns:a16="http://schemas.microsoft.com/office/drawing/2014/main" id="{C24076FC-817D-43F2-A84C-923FD3B1A44D}"/>
              </a:ext>
            </a:extLst>
          </p:cNvPr>
          <p:cNvSpPr>
            <a:spLocks noGrp="1"/>
          </p:cNvSpPr>
          <p:nvPr>
            <p:ph idx="1"/>
          </p:nvPr>
        </p:nvSpPr>
        <p:spPr/>
        <p:txBody>
          <a:bodyPr/>
          <a:lstStyle/>
          <a:p>
            <a:pPr marL="0" indent="0">
              <a:buNone/>
            </a:pPr>
            <a:r>
              <a:rPr lang="nl-NL" sz="1800" b="1" dirty="0">
                <a:effectLst/>
                <a:latin typeface="Calibri" panose="020F0502020204030204" pitchFamily="34" charset="0"/>
                <a:ea typeface="Calibri" panose="020F0502020204030204" pitchFamily="34" charset="0"/>
                <a:cs typeface="Times New Roman" panose="02020603050405020304" pitchFamily="18" charset="0"/>
              </a:rPr>
              <a:t>Inrichting van je locatie om congestie tegen te gaan:</a:t>
            </a:r>
            <a:endParaRPr lang="nl-NL" sz="1800" dirty="0">
              <a:effectLst/>
              <a:latin typeface="Arial" panose="020B0604020202020204" pitchFamily="34" charset="0"/>
              <a:ea typeface="Calibri" panose="020F0502020204030204" pitchFamily="34" charset="0"/>
              <a:cs typeface="Times New Roman" panose="02020603050405020304" pitchFamily="18" charset="0"/>
            </a:endParaRPr>
          </a:p>
          <a:p>
            <a:pPr marL="0" indent="0">
              <a:buNone/>
            </a:pPr>
            <a:r>
              <a:rPr lang="nl-NL" sz="1800" dirty="0">
                <a:effectLst/>
                <a:latin typeface="Calibri" panose="020F0502020204030204" pitchFamily="34" charset="0"/>
                <a:ea typeface="Calibri" panose="020F0502020204030204" pitchFamily="34" charset="0"/>
                <a:cs typeface="Times New Roman" panose="02020603050405020304" pitchFamily="18" charset="0"/>
              </a:rPr>
              <a:t>Het goed inrichten van je terrein kan veel problemen voorkomen. De kunst is om met je inrichting een mensenmassa te verleiden om de juiste</a:t>
            </a:r>
            <a:r>
              <a:rPr lang="nl-NL" sz="18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looprichting </a:t>
            </a:r>
            <a:r>
              <a:rPr lang="nl-NL" sz="1800" dirty="0">
                <a:effectLst/>
                <a:latin typeface="Calibri" panose="020F0502020204030204" pitchFamily="34" charset="0"/>
                <a:ea typeface="Calibri" panose="020F0502020204030204" pitchFamily="34" charset="0"/>
                <a:cs typeface="Times New Roman" panose="02020603050405020304" pitchFamily="18" charset="0"/>
              </a:rPr>
              <a:t>te volgen. Congestie zorgt voor onrust en mogelijk onveilige situaties.  </a:t>
            </a:r>
          </a:p>
          <a:p>
            <a:pPr marL="0" indent="0" algn="ctr">
              <a:buNone/>
            </a:pPr>
            <a:r>
              <a:rPr lang="nl-NL" sz="1800" dirty="0">
                <a:effectLst/>
                <a:latin typeface="Calibri" panose="020F0502020204030204" pitchFamily="34" charset="0"/>
                <a:ea typeface="Calibri" panose="020F0502020204030204" pitchFamily="34" charset="0"/>
                <a:cs typeface="Times New Roman" panose="02020603050405020304" pitchFamily="18" charset="0"/>
              </a:rPr>
              <a:t>Congestie is het vastlopen van mensenmassa’s.</a:t>
            </a:r>
          </a:p>
          <a:p>
            <a:endParaRPr lang="nl-NL" sz="18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nl-NL" sz="1800" dirty="0">
              <a:effectLst/>
              <a:latin typeface="Arial" panose="020B0604020202020204" pitchFamily="34" charset="0"/>
              <a:ea typeface="Calibri" panose="020F0502020204030204" pitchFamily="34" charset="0"/>
              <a:cs typeface="Times New Roman" panose="02020603050405020304" pitchFamily="18" charset="0"/>
            </a:endParaRPr>
          </a:p>
          <a:p>
            <a:endParaRPr lang="nl-NL" dirty="0"/>
          </a:p>
        </p:txBody>
      </p:sp>
    </p:spTree>
    <p:extLst>
      <p:ext uri="{BB962C8B-B14F-4D97-AF65-F5344CB8AC3E}">
        <p14:creationId xmlns:p14="http://schemas.microsoft.com/office/powerpoint/2010/main" val="4044344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3E0F3E-3DED-443E-AF19-4EB15729F9D7}"/>
              </a:ext>
            </a:extLst>
          </p:cNvPr>
          <p:cNvSpPr>
            <a:spLocks noGrp="1"/>
          </p:cNvSpPr>
          <p:nvPr>
            <p:ph type="title"/>
          </p:nvPr>
        </p:nvSpPr>
        <p:spPr>
          <a:xfrm>
            <a:off x="838200" y="334906"/>
            <a:ext cx="10847181" cy="1700784"/>
          </a:xfrm>
        </p:spPr>
        <p:txBody>
          <a:bodyPr>
            <a:normAutofit/>
          </a:bodyPr>
          <a:lstStyle/>
          <a:p>
            <a:r>
              <a:rPr lang="nl-NL" dirty="0" err="1"/>
              <a:t>Loveparade</a:t>
            </a:r>
            <a:r>
              <a:rPr lang="nl-NL" dirty="0"/>
              <a:t> Duisburg</a:t>
            </a:r>
          </a:p>
        </p:txBody>
      </p:sp>
      <p:sp>
        <p:nvSpPr>
          <p:cNvPr id="3" name="Tijdelijke aanduiding voor inhoud 2">
            <a:extLst>
              <a:ext uri="{FF2B5EF4-FFF2-40B4-BE49-F238E27FC236}">
                <a16:creationId xmlns:a16="http://schemas.microsoft.com/office/drawing/2014/main" id="{EB32F6CF-9D3F-4AF5-9D56-049040FFDBF5}"/>
              </a:ext>
            </a:extLst>
          </p:cNvPr>
          <p:cNvSpPr>
            <a:spLocks noGrp="1"/>
          </p:cNvSpPr>
          <p:nvPr>
            <p:ph idx="1"/>
          </p:nvPr>
        </p:nvSpPr>
        <p:spPr/>
        <p:txBody>
          <a:bodyPr/>
          <a:lstStyle/>
          <a:p>
            <a:pPr marL="0" indent="0">
              <a:buNone/>
            </a:pPr>
            <a:r>
              <a:rPr lang="nl-NL" dirty="0">
                <a:hlinkClick r:id="rId3"/>
              </a:rPr>
              <a:t>Hier</a:t>
            </a:r>
            <a:r>
              <a:rPr lang="nl-NL" dirty="0"/>
              <a:t> hebben we (helaas) veel van geleerd.</a:t>
            </a:r>
          </a:p>
          <a:p>
            <a:pPr marL="0" indent="0">
              <a:buNone/>
            </a:pPr>
            <a:endParaRPr lang="nl-NL" dirty="0"/>
          </a:p>
        </p:txBody>
      </p:sp>
      <p:pic>
        <p:nvPicPr>
          <p:cNvPr id="4" name="Onlinemedia 3" title="Wat er misging bij de Love Parade">
            <a:hlinkClick r:id="" action="ppaction://media"/>
            <a:extLst>
              <a:ext uri="{FF2B5EF4-FFF2-40B4-BE49-F238E27FC236}">
                <a16:creationId xmlns:a16="http://schemas.microsoft.com/office/drawing/2014/main" id="{CCEA396E-AC80-4A95-A52D-A05D61FA5E00}"/>
              </a:ext>
            </a:extLst>
          </p:cNvPr>
          <p:cNvPicPr>
            <a:picLocks noRot="1" noChangeAspect="1"/>
          </p:cNvPicPr>
          <p:nvPr>
            <a:videoFile r:link="rId1"/>
          </p:nvPr>
        </p:nvPicPr>
        <p:blipFill>
          <a:blip r:embed="rId4"/>
          <a:stretch>
            <a:fillRect/>
          </a:stretch>
        </p:blipFill>
        <p:spPr>
          <a:xfrm>
            <a:off x="960119" y="2446530"/>
            <a:ext cx="7517309" cy="4247280"/>
          </a:xfrm>
          <a:prstGeom prst="rect">
            <a:avLst/>
          </a:prstGeom>
        </p:spPr>
      </p:pic>
      <p:sp>
        <p:nvSpPr>
          <p:cNvPr id="6" name="Tekstvak 5">
            <a:extLst>
              <a:ext uri="{FF2B5EF4-FFF2-40B4-BE49-F238E27FC236}">
                <a16:creationId xmlns:a16="http://schemas.microsoft.com/office/drawing/2014/main" id="{38A0403B-FBA2-4921-99DD-3DE46F3598F9}"/>
              </a:ext>
            </a:extLst>
          </p:cNvPr>
          <p:cNvSpPr txBox="1"/>
          <p:nvPr/>
        </p:nvSpPr>
        <p:spPr>
          <a:xfrm>
            <a:off x="8599348" y="2446530"/>
            <a:ext cx="3592652" cy="923330"/>
          </a:xfrm>
          <a:prstGeom prst="rect">
            <a:avLst/>
          </a:prstGeom>
          <a:noFill/>
        </p:spPr>
        <p:txBody>
          <a:bodyPr wrap="square">
            <a:spAutoFit/>
          </a:bodyPr>
          <a:lstStyle/>
          <a:p>
            <a:r>
              <a:rPr lang="nl-NL" dirty="0"/>
              <a:t>Samengevat:</a:t>
            </a:r>
          </a:p>
          <a:p>
            <a:r>
              <a:rPr lang="nl-NL" dirty="0"/>
              <a:t>24 doden </a:t>
            </a:r>
          </a:p>
          <a:p>
            <a:r>
              <a:rPr lang="nl-NL" dirty="0"/>
              <a:t>621 gewonden (!)</a:t>
            </a:r>
          </a:p>
        </p:txBody>
      </p:sp>
    </p:spTree>
    <p:extLst>
      <p:ext uri="{BB962C8B-B14F-4D97-AF65-F5344CB8AC3E}">
        <p14:creationId xmlns:p14="http://schemas.microsoft.com/office/powerpoint/2010/main" val="249142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3E0F3E-3DED-443E-AF19-4EB15729F9D7}"/>
              </a:ext>
            </a:extLst>
          </p:cNvPr>
          <p:cNvSpPr>
            <a:spLocks noGrp="1"/>
          </p:cNvSpPr>
          <p:nvPr>
            <p:ph type="title"/>
          </p:nvPr>
        </p:nvSpPr>
        <p:spPr>
          <a:xfrm>
            <a:off x="838200" y="334906"/>
            <a:ext cx="10847181" cy="1700784"/>
          </a:xfrm>
        </p:spPr>
        <p:txBody>
          <a:bodyPr>
            <a:normAutofit/>
          </a:bodyPr>
          <a:lstStyle/>
          <a:p>
            <a:r>
              <a:rPr lang="nl-NL" dirty="0" err="1"/>
              <a:t>Loveparade</a:t>
            </a:r>
            <a:r>
              <a:rPr lang="nl-NL" dirty="0"/>
              <a:t> Duisburg: Risicoanalyse</a:t>
            </a:r>
          </a:p>
        </p:txBody>
      </p:sp>
      <p:sp>
        <p:nvSpPr>
          <p:cNvPr id="7" name="Tijdelijke aanduiding voor inhoud 6">
            <a:extLst>
              <a:ext uri="{FF2B5EF4-FFF2-40B4-BE49-F238E27FC236}">
                <a16:creationId xmlns:a16="http://schemas.microsoft.com/office/drawing/2014/main" id="{B3615038-F03A-4574-800C-97E370F1A46D}"/>
              </a:ext>
            </a:extLst>
          </p:cNvPr>
          <p:cNvSpPr>
            <a:spLocks noGrp="1"/>
          </p:cNvSpPr>
          <p:nvPr>
            <p:ph idx="1"/>
          </p:nvPr>
        </p:nvSpPr>
        <p:spPr/>
        <p:txBody>
          <a:bodyPr>
            <a:normAutofit fontScale="85000" lnSpcReduction="10000"/>
          </a:bodyPr>
          <a:lstStyle/>
          <a:p>
            <a:pPr marL="0" indent="0" algn="l">
              <a:buNone/>
            </a:pPr>
            <a:r>
              <a:rPr lang="nl-NL" b="1" i="0" dirty="0">
                <a:solidFill>
                  <a:srgbClr val="333333"/>
                </a:solidFill>
                <a:effectLst/>
                <a:latin typeface="Helvetica Neue"/>
              </a:rPr>
              <a:t>Wat ging er mis?</a:t>
            </a:r>
          </a:p>
          <a:p>
            <a:pPr algn="l"/>
            <a:r>
              <a:rPr lang="nl-NL" b="0" i="0" dirty="0">
                <a:solidFill>
                  <a:srgbClr val="333333"/>
                </a:solidFill>
                <a:effectLst/>
                <a:latin typeface="Helvetica Neue"/>
              </a:rPr>
              <a:t>Wat we weten is dat de organisatie van de Love Parade niet klaar was voor het aantal mensen dat op het festival afkwam. Volgens Duitse media waren er 300.000 tot 400.000 mensen afgereisd naar Duisburg voor het dancefeest, terwijl het festivalterrein er 250.000 aankon.</a:t>
            </a:r>
          </a:p>
          <a:p>
            <a:pPr algn="l"/>
            <a:r>
              <a:rPr lang="nl-NL" b="0" i="0" dirty="0">
                <a:solidFill>
                  <a:srgbClr val="333333"/>
                </a:solidFill>
                <a:effectLst/>
                <a:latin typeface="Helvetica Neue"/>
              </a:rPr>
              <a:t>De problemen ontstonden rond 17.00 uur, toen twee mensenstromen tegen elkaar ingingen: festivalgangers die het terrein wilden verlaten en anderen die net richting het oude rangeerstation trokken. Ter hoogte van </a:t>
            </a:r>
            <a:r>
              <a:rPr lang="nl-NL" b="0" i="0" u="none" strike="noStrike" dirty="0">
                <a:solidFill>
                  <a:srgbClr val="3F739F"/>
                </a:solidFill>
                <a:effectLst/>
                <a:latin typeface="Helvetica Neue"/>
                <a:hlinkClick r:id="rId2"/>
              </a:rPr>
              <a:t>de tunnel</a:t>
            </a:r>
            <a:r>
              <a:rPr lang="nl-NL" b="0" i="0" dirty="0">
                <a:solidFill>
                  <a:srgbClr val="333333"/>
                </a:solidFill>
                <a:effectLst/>
                <a:latin typeface="Helvetica Neue"/>
              </a:rPr>
              <a:t> ontmoetten die elkaar.</a:t>
            </a:r>
          </a:p>
          <a:p>
            <a:pPr algn="l"/>
            <a:r>
              <a:rPr lang="nl-NL" b="0" i="0" dirty="0">
                <a:solidFill>
                  <a:srgbClr val="333333"/>
                </a:solidFill>
                <a:effectLst/>
                <a:latin typeface="Helvetica Neue"/>
              </a:rPr>
              <a:t>Uit een tussenrapport van het Duitse OM in 2011 </a:t>
            </a:r>
            <a:r>
              <a:rPr lang="nl-NL" b="0" i="0" u="none" strike="noStrike" dirty="0">
                <a:solidFill>
                  <a:srgbClr val="3F739F"/>
                </a:solidFill>
                <a:effectLst/>
                <a:latin typeface="Helvetica Neue"/>
                <a:hlinkClick r:id="rId3"/>
              </a:rPr>
              <a:t>bleek al</a:t>
            </a:r>
            <a:r>
              <a:rPr lang="nl-NL" b="0" i="0" dirty="0">
                <a:solidFill>
                  <a:srgbClr val="333333"/>
                </a:solidFill>
                <a:effectLst/>
                <a:latin typeface="Helvetica Neue"/>
              </a:rPr>
              <a:t> dat de Love Parade geen vergunning had mogen krijgen. Ook zouden er grote fouten zijn gemaakt </a:t>
            </a:r>
            <a:r>
              <a:rPr lang="nl-NL" b="0" i="0" u="none" strike="noStrike" dirty="0">
                <a:solidFill>
                  <a:srgbClr val="3F739F"/>
                </a:solidFill>
                <a:effectLst/>
                <a:latin typeface="Helvetica Neue"/>
                <a:hlinkClick r:id="rId4"/>
              </a:rPr>
              <a:t>door de politie</a:t>
            </a:r>
            <a:r>
              <a:rPr lang="nl-NL" b="0" i="0" dirty="0">
                <a:solidFill>
                  <a:srgbClr val="333333"/>
                </a:solidFill>
                <a:effectLst/>
                <a:latin typeface="Helvetica Neue"/>
              </a:rPr>
              <a:t>.</a:t>
            </a:r>
          </a:p>
          <a:p>
            <a:pPr marL="0" indent="0">
              <a:buNone/>
            </a:pPr>
            <a:endParaRPr lang="nl-NL" dirty="0"/>
          </a:p>
        </p:txBody>
      </p:sp>
    </p:spTree>
    <p:extLst>
      <p:ext uri="{BB962C8B-B14F-4D97-AF65-F5344CB8AC3E}">
        <p14:creationId xmlns:p14="http://schemas.microsoft.com/office/powerpoint/2010/main" val="846921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BE3502-35D0-4FAE-81A7-6F45F352B978}"/>
              </a:ext>
            </a:extLst>
          </p:cNvPr>
          <p:cNvSpPr>
            <a:spLocks noGrp="1"/>
          </p:cNvSpPr>
          <p:nvPr>
            <p:ph type="title"/>
          </p:nvPr>
        </p:nvSpPr>
        <p:spPr>
          <a:xfrm>
            <a:off x="960120" y="643467"/>
            <a:ext cx="3212593" cy="5571066"/>
          </a:xfrm>
        </p:spPr>
        <p:txBody>
          <a:bodyPr>
            <a:normAutofit/>
          </a:bodyPr>
          <a:lstStyle/>
          <a:p>
            <a:r>
              <a:rPr lang="nl-NL" sz="4600" dirty="0"/>
              <a:t>Congestie tegengaan</a:t>
            </a:r>
          </a:p>
        </p:txBody>
      </p:sp>
      <p:sp>
        <p:nvSpPr>
          <p:cNvPr id="3" name="Tijdelijke aanduiding voor inhoud 2">
            <a:extLst>
              <a:ext uri="{FF2B5EF4-FFF2-40B4-BE49-F238E27FC236}">
                <a16:creationId xmlns:a16="http://schemas.microsoft.com/office/drawing/2014/main" id="{69E355B2-7EC8-4550-AA8E-4C62F413454A}"/>
              </a:ext>
            </a:extLst>
          </p:cNvPr>
          <p:cNvSpPr>
            <a:spLocks noGrp="1"/>
          </p:cNvSpPr>
          <p:nvPr>
            <p:ph idx="1"/>
          </p:nvPr>
        </p:nvSpPr>
        <p:spPr>
          <a:xfrm>
            <a:off x="4101981" y="643467"/>
            <a:ext cx="7126851" cy="5571066"/>
          </a:xfrm>
        </p:spPr>
        <p:txBody>
          <a:bodyPr anchor="ctr">
            <a:normAutofit/>
          </a:bodyPr>
          <a:lstStyle/>
          <a:p>
            <a:pPr marL="285750" lvl="0" indent="-285750">
              <a:lnSpc>
                <a:spcPct val="91000"/>
              </a:lnSpc>
              <a:buFont typeface="Arial" panose="020B060402020202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Informatie te verstrekken (borden, banners + uitleg waarom er gewacht moet worden)</a:t>
            </a:r>
            <a:endParaRPr lang="nl-NL" sz="1800" dirty="0">
              <a:effectLst/>
              <a:latin typeface="Arial" panose="020B0604020202020204" pitchFamily="34" charset="0"/>
              <a:ea typeface="Calibri" panose="020F0502020204030204" pitchFamily="34" charset="0"/>
              <a:cs typeface="Times New Roman" panose="02020603050405020304" pitchFamily="18" charset="0"/>
            </a:endParaRPr>
          </a:p>
          <a:p>
            <a:pPr marL="285750" lvl="0" indent="-285750">
              <a:lnSpc>
                <a:spcPct val="91000"/>
              </a:lnSpc>
              <a:buFont typeface="Arial" panose="020B060402020202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Inrichting van logisch en eenvoudig houden.</a:t>
            </a:r>
            <a:endParaRPr lang="nl-NL" sz="1800" dirty="0">
              <a:effectLst/>
              <a:latin typeface="Arial" panose="020B0604020202020204" pitchFamily="34" charset="0"/>
              <a:ea typeface="Calibri" panose="020F0502020204030204" pitchFamily="34" charset="0"/>
              <a:cs typeface="Times New Roman" panose="02020603050405020304" pitchFamily="18" charset="0"/>
            </a:endParaRPr>
          </a:p>
          <a:p>
            <a:pPr marL="285750" lvl="0" indent="-285750">
              <a:lnSpc>
                <a:spcPct val="91000"/>
              </a:lnSpc>
              <a:buFont typeface="Arial" panose="020B060402020202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Voorkomen dat mensenmassa in tegengestelde richting gaan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Loveparade</a:t>
            </a:r>
            <a:r>
              <a:rPr lang="nl-NL" sz="1800" dirty="0">
                <a:effectLst/>
                <a:latin typeface="Calibri" panose="020F0502020204030204" pitchFamily="34" charset="0"/>
                <a:ea typeface="Calibri" panose="020F0502020204030204" pitchFamily="34" charset="0"/>
                <a:cs typeface="Times New Roman" panose="02020603050405020304" pitchFamily="18" charset="0"/>
              </a:rPr>
              <a:t>)</a:t>
            </a:r>
            <a:endParaRPr lang="nl-NL" sz="1800" dirty="0">
              <a:effectLst/>
              <a:latin typeface="Arial" panose="020B0604020202020204" pitchFamily="34" charset="0"/>
              <a:ea typeface="Calibri" panose="020F0502020204030204" pitchFamily="34" charset="0"/>
              <a:cs typeface="Times New Roman" panose="02020603050405020304" pitchFamily="18" charset="0"/>
            </a:endParaRPr>
          </a:p>
          <a:p>
            <a:pPr marL="285750" lvl="0" indent="-285750">
              <a:lnSpc>
                <a:spcPct val="91000"/>
              </a:lnSpc>
              <a:buFont typeface="Arial" panose="020B060402020202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Monitoren aantal mensen met m2 (3 / m2)</a:t>
            </a:r>
            <a:endParaRPr lang="nl-NL" sz="1800" dirty="0">
              <a:effectLst/>
              <a:latin typeface="Arial" panose="020B0604020202020204" pitchFamily="34" charset="0"/>
              <a:ea typeface="Calibri" panose="020F0502020204030204" pitchFamily="34" charset="0"/>
              <a:cs typeface="Times New Roman" panose="02020603050405020304" pitchFamily="18" charset="0"/>
            </a:endParaRPr>
          </a:p>
          <a:p>
            <a:pPr marL="285750" lvl="0" indent="-285750">
              <a:lnSpc>
                <a:spcPct val="91000"/>
              </a:lnSpc>
              <a:buFont typeface="Arial" panose="020B060402020202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Programmering. (niet op de zelfde tijd stoppen/starten)</a:t>
            </a:r>
            <a:endParaRPr lang="nl-NL" sz="1800" dirty="0">
              <a:effectLst/>
              <a:latin typeface="Arial" panose="020B0604020202020204" pitchFamily="34" charset="0"/>
              <a:ea typeface="Calibri" panose="020F0502020204030204" pitchFamily="34" charset="0"/>
              <a:cs typeface="Times New Roman" panose="02020603050405020304" pitchFamily="18" charset="0"/>
            </a:endParaRPr>
          </a:p>
          <a:p>
            <a:pPr marL="285750" lvl="0" indent="-285750">
              <a:lnSpc>
                <a:spcPct val="91000"/>
              </a:lnSpc>
              <a:buFont typeface="Arial" panose="020B060402020202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Voorkomen van agressie (beter hostess dan uitsmijter)</a:t>
            </a:r>
            <a:endParaRPr lang="nl-NL" sz="1800" dirty="0">
              <a:effectLst/>
              <a:latin typeface="Arial" panose="020B0604020202020204" pitchFamily="34" charset="0"/>
              <a:ea typeface="Calibri" panose="020F0502020204030204" pitchFamily="34" charset="0"/>
              <a:cs typeface="Times New Roman" panose="02020603050405020304" pitchFamily="18" charset="0"/>
            </a:endParaRPr>
          </a:p>
          <a:p>
            <a:pPr marL="285750" lvl="0" indent="-285750">
              <a:lnSpc>
                <a:spcPct val="91000"/>
              </a:lnSpc>
              <a:buFont typeface="Arial" panose="020B060402020202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Creëer bufferzones</a:t>
            </a:r>
            <a:endParaRPr lang="nl-NL" sz="1800" dirty="0">
              <a:effectLst/>
              <a:latin typeface="Arial" panose="020B0604020202020204" pitchFamily="34" charset="0"/>
              <a:ea typeface="Calibri" panose="020F0502020204030204" pitchFamily="34" charset="0"/>
              <a:cs typeface="Times New Roman" panose="02020603050405020304" pitchFamily="18" charset="0"/>
            </a:endParaRPr>
          </a:p>
          <a:p>
            <a:pPr marL="285750" lvl="0" indent="-285750">
              <a:lnSpc>
                <a:spcPct val="91000"/>
              </a:lnSpc>
              <a:buFont typeface="Arial" panose="020B060402020202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Gebruik camera’s op knelpunten</a:t>
            </a:r>
            <a:endParaRPr lang="nl-NL" sz="1800" dirty="0">
              <a:effectLst/>
              <a:latin typeface="Arial" panose="020B0604020202020204" pitchFamily="34" charset="0"/>
              <a:ea typeface="Calibri" panose="020F0502020204030204" pitchFamily="34" charset="0"/>
              <a:cs typeface="Times New Roman" panose="02020603050405020304" pitchFamily="18" charset="0"/>
            </a:endParaRPr>
          </a:p>
          <a:p>
            <a:pPr marL="285750" lvl="0" indent="-285750">
              <a:lnSpc>
                <a:spcPct val="91000"/>
              </a:lnSpc>
              <a:buFont typeface="Arial" panose="020B060402020202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Ervaren mensen</a:t>
            </a:r>
            <a:endParaRPr lang="nl-NL"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91000"/>
              </a:lnSpc>
            </a:pPr>
            <a:endParaRPr lang="nl-NL" sz="1800" dirty="0"/>
          </a:p>
        </p:txBody>
      </p:sp>
    </p:spTree>
    <p:extLst>
      <p:ext uri="{BB962C8B-B14F-4D97-AF65-F5344CB8AC3E}">
        <p14:creationId xmlns:p14="http://schemas.microsoft.com/office/powerpoint/2010/main" val="2931480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arn(inVertical)">
                                      <p:cBhvr>
                                        <p:cTn id="25" dur="500"/>
                                        <p:tgtEl>
                                          <p:spTgt spid="3">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barn(inVertical)">
                                      <p:cBhvr>
                                        <p:cTn id="28" dur="500"/>
                                        <p:tgtEl>
                                          <p:spTgt spid="3">
                                            <p:txEl>
                                              <p:pRg st="7" end="7"/>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barn(inVertical)">
                                      <p:cBhvr>
                                        <p:cTn id="3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2776EC-B778-45F7-965F-28652CC86886}"/>
              </a:ext>
            </a:extLst>
          </p:cNvPr>
          <p:cNvSpPr>
            <a:spLocks noGrp="1"/>
          </p:cNvSpPr>
          <p:nvPr>
            <p:ph type="title"/>
          </p:nvPr>
        </p:nvSpPr>
        <p:spPr>
          <a:xfrm>
            <a:off x="960438" y="317499"/>
            <a:ext cx="4500737" cy="2095501"/>
          </a:xfrm>
        </p:spPr>
        <p:txBody>
          <a:bodyPr>
            <a:normAutofit/>
          </a:bodyPr>
          <a:lstStyle/>
          <a:p>
            <a:r>
              <a:rPr lang="nl-NL" dirty="0">
                <a:solidFill>
                  <a:schemeClr val="tx1"/>
                </a:solidFill>
              </a:rPr>
              <a:t>Daarom: </a:t>
            </a:r>
            <a:r>
              <a:rPr lang="nl-NL" dirty="0" err="1">
                <a:solidFill>
                  <a:schemeClr val="tx1"/>
                </a:solidFill>
              </a:rPr>
              <a:t>signing</a:t>
            </a:r>
            <a:endParaRPr lang="nl-NL" dirty="0">
              <a:solidFill>
                <a:schemeClr val="tx1"/>
              </a:solidFill>
            </a:endParaRPr>
          </a:p>
        </p:txBody>
      </p:sp>
      <p:sp>
        <p:nvSpPr>
          <p:cNvPr id="3" name="Tijdelijke aanduiding voor inhoud 2">
            <a:extLst>
              <a:ext uri="{FF2B5EF4-FFF2-40B4-BE49-F238E27FC236}">
                <a16:creationId xmlns:a16="http://schemas.microsoft.com/office/drawing/2014/main" id="{8B6FBC9A-7C77-4754-9A12-F71A91FC427A}"/>
              </a:ext>
            </a:extLst>
          </p:cNvPr>
          <p:cNvSpPr>
            <a:spLocks noGrp="1"/>
          </p:cNvSpPr>
          <p:nvPr>
            <p:ph idx="1"/>
          </p:nvPr>
        </p:nvSpPr>
        <p:spPr>
          <a:xfrm>
            <a:off x="960438" y="2587625"/>
            <a:ext cx="4500737" cy="3594100"/>
          </a:xfrm>
        </p:spPr>
        <p:txBody>
          <a:bodyPr anchor="t">
            <a:normAutofit/>
          </a:bodyPr>
          <a:lstStyle/>
          <a:p>
            <a:pPr marL="0" indent="0">
              <a:buNone/>
            </a:pPr>
            <a:r>
              <a:rPr lang="nl-NL" dirty="0"/>
              <a:t>Lees</a:t>
            </a:r>
          </a:p>
          <a:p>
            <a:pPr marL="0" indent="0">
              <a:buNone/>
            </a:pPr>
            <a:r>
              <a:rPr lang="nl-NL" dirty="0">
                <a:hlinkClick r:id="rId2"/>
              </a:rPr>
              <a:t>Routing en </a:t>
            </a:r>
            <a:r>
              <a:rPr lang="nl-NL" dirty="0" err="1">
                <a:hlinkClick r:id="rId2"/>
              </a:rPr>
              <a:t>signing</a:t>
            </a:r>
            <a:r>
              <a:rPr lang="nl-NL" dirty="0">
                <a:hlinkClick r:id="rId2"/>
              </a:rPr>
              <a:t> op uw evenement? Zo doet u dat! - Evenement Organiseren</a:t>
            </a:r>
            <a:endParaRPr lang="nl-NL" dirty="0"/>
          </a:p>
          <a:p>
            <a:pPr marL="0" indent="0">
              <a:buNone/>
            </a:pPr>
            <a:r>
              <a:rPr lang="nl-NL" i="1" dirty="0"/>
              <a:t>Leestijd: 6 minuten</a:t>
            </a:r>
          </a:p>
          <a:p>
            <a:pPr marL="0" indent="0">
              <a:buNone/>
            </a:pPr>
            <a:r>
              <a:rPr lang="nl-NL" dirty="0"/>
              <a:t>Lees ook de voorbeelden onderaan het artikel</a:t>
            </a:r>
          </a:p>
        </p:txBody>
      </p:sp>
      <p:pic>
        <p:nvPicPr>
          <p:cNvPr id="4" name="Afbeelding 3">
            <a:extLst>
              <a:ext uri="{FF2B5EF4-FFF2-40B4-BE49-F238E27FC236}">
                <a16:creationId xmlns:a16="http://schemas.microsoft.com/office/drawing/2014/main" id="{8767E6D3-F274-412A-90B2-B9BCE137F02F}"/>
              </a:ext>
            </a:extLst>
          </p:cNvPr>
          <p:cNvPicPr/>
          <p:nvPr/>
        </p:nvPicPr>
        <p:blipFill rotWithShape="1">
          <a:blip r:embed="rId3">
            <a:extLst>
              <a:ext uri="{28A0092B-C50C-407E-A947-70E740481C1C}">
                <a14:useLocalDpi xmlns:a14="http://schemas.microsoft.com/office/drawing/2010/main" val="0"/>
              </a:ext>
            </a:extLst>
          </a:blip>
          <a:srcRect r="1" b="4681"/>
          <a:stretch/>
        </p:blipFill>
        <p:spPr bwMode="auto">
          <a:xfrm>
            <a:off x="6094474" y="10"/>
            <a:ext cx="6097526" cy="6857990"/>
          </a:xfrm>
          <a:prstGeom prst="rect">
            <a:avLst/>
          </a:prstGeom>
          <a:noFill/>
        </p:spPr>
      </p:pic>
    </p:spTree>
    <p:extLst>
      <p:ext uri="{BB962C8B-B14F-4D97-AF65-F5344CB8AC3E}">
        <p14:creationId xmlns:p14="http://schemas.microsoft.com/office/powerpoint/2010/main" val="398006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023B6D-1855-4FB0-9F7E-A4C87645F425}"/>
              </a:ext>
            </a:extLst>
          </p:cNvPr>
          <p:cNvSpPr>
            <a:spLocks noGrp="1"/>
          </p:cNvSpPr>
          <p:nvPr>
            <p:ph type="title"/>
          </p:nvPr>
        </p:nvSpPr>
        <p:spPr/>
        <p:txBody>
          <a:bodyPr/>
          <a:lstStyle/>
          <a:p>
            <a:r>
              <a:rPr lang="nl-NL" b="1" dirty="0">
                <a:solidFill>
                  <a:srgbClr val="7030A0"/>
                </a:solidFill>
              </a:rPr>
              <a:t>Kenmerken kwalitatieve </a:t>
            </a:r>
            <a:r>
              <a:rPr lang="nl-NL" b="1" dirty="0" err="1">
                <a:solidFill>
                  <a:srgbClr val="7030A0"/>
                </a:solidFill>
              </a:rPr>
              <a:t>signing</a:t>
            </a:r>
            <a:endParaRPr lang="nl-NL" b="1" dirty="0">
              <a:solidFill>
                <a:srgbClr val="7030A0"/>
              </a:solidFill>
            </a:endParaRPr>
          </a:p>
        </p:txBody>
      </p:sp>
      <p:sp>
        <p:nvSpPr>
          <p:cNvPr id="3" name="Tijdelijke aanduiding voor inhoud 2">
            <a:extLst>
              <a:ext uri="{FF2B5EF4-FFF2-40B4-BE49-F238E27FC236}">
                <a16:creationId xmlns:a16="http://schemas.microsoft.com/office/drawing/2014/main" id="{9B7DD23B-6CA0-4245-9271-F21BFAD7E9E9}"/>
              </a:ext>
            </a:extLst>
          </p:cNvPr>
          <p:cNvSpPr>
            <a:spLocks noGrp="1"/>
          </p:cNvSpPr>
          <p:nvPr>
            <p:ph idx="1"/>
          </p:nvPr>
        </p:nvSpPr>
        <p:spPr/>
        <p:txBody>
          <a:bodyPr>
            <a:normAutofit/>
          </a:bodyPr>
          <a:lstStyle/>
          <a:p>
            <a:r>
              <a:rPr lang="nl-NL" dirty="0"/>
              <a:t>Valt op.</a:t>
            </a:r>
          </a:p>
          <a:p>
            <a:r>
              <a:rPr lang="nl-NL" dirty="0"/>
              <a:t>Je hoeft er niet naar te zoeken.</a:t>
            </a:r>
          </a:p>
          <a:p>
            <a:r>
              <a:rPr lang="nl-NL" dirty="0"/>
              <a:t>Je bent je er niet bewust van. </a:t>
            </a:r>
          </a:p>
          <a:p>
            <a:r>
              <a:rPr lang="nl-NL" dirty="0"/>
              <a:t>Het maakt bewegen door een ruimte efficiënt en doeltreffend.</a:t>
            </a:r>
          </a:p>
          <a:p>
            <a:r>
              <a:rPr lang="nl-NL" dirty="0"/>
              <a:t>Uniforme herkenbare </a:t>
            </a:r>
            <a:r>
              <a:rPr lang="nl-NL" dirty="0" err="1"/>
              <a:t>signing</a:t>
            </a:r>
            <a:endParaRPr lang="nl-NL" dirty="0"/>
          </a:p>
          <a:p>
            <a:pPr lvl="1"/>
            <a:r>
              <a:rPr lang="nl-NL" dirty="0"/>
              <a:t>Meerdere events op zelfde locatie</a:t>
            </a:r>
          </a:p>
          <a:p>
            <a:pPr lvl="1"/>
            <a:r>
              <a:rPr lang="nl-NL" dirty="0"/>
              <a:t>Op alle communicatie uitingen</a:t>
            </a:r>
          </a:p>
          <a:p>
            <a:r>
              <a:rPr lang="nl-NL" dirty="0"/>
              <a:t>Is consequent</a:t>
            </a:r>
          </a:p>
          <a:p>
            <a:pPr marL="0" indent="0">
              <a:buNone/>
            </a:pPr>
            <a:endParaRPr lang="nl-NL" dirty="0"/>
          </a:p>
          <a:p>
            <a:pPr lvl="1"/>
            <a:endParaRPr lang="nl-NL" dirty="0"/>
          </a:p>
          <a:p>
            <a:endParaRPr lang="nl-NL" dirty="0"/>
          </a:p>
        </p:txBody>
      </p:sp>
    </p:spTree>
    <p:extLst>
      <p:ext uri="{BB962C8B-B14F-4D97-AF65-F5344CB8AC3E}">
        <p14:creationId xmlns:p14="http://schemas.microsoft.com/office/powerpoint/2010/main" val="21663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5EE48E-8B13-40FA-BA2A-115F39003D7A}"/>
              </a:ext>
            </a:extLst>
          </p:cNvPr>
          <p:cNvSpPr>
            <a:spLocks noGrp="1"/>
          </p:cNvSpPr>
          <p:nvPr>
            <p:ph type="title"/>
          </p:nvPr>
        </p:nvSpPr>
        <p:spPr>
          <a:xfrm>
            <a:off x="960120" y="317814"/>
            <a:ext cx="10268712" cy="1700784"/>
          </a:xfrm>
        </p:spPr>
        <p:txBody>
          <a:bodyPr>
            <a:normAutofit/>
          </a:bodyPr>
          <a:lstStyle/>
          <a:p>
            <a:r>
              <a:rPr lang="nl-NL" dirty="0" err="1">
                <a:solidFill>
                  <a:srgbClr val="7030A0"/>
                </a:solidFill>
              </a:rPr>
              <a:t>Risico-analyse</a:t>
            </a:r>
            <a:endParaRPr lang="nl-NL" dirty="0">
              <a:solidFill>
                <a:srgbClr val="7030A0"/>
              </a:solidFill>
            </a:endParaRPr>
          </a:p>
        </p:txBody>
      </p:sp>
      <p:sp>
        <p:nvSpPr>
          <p:cNvPr id="3" name="Tijdelijke aanduiding voor inhoud 2">
            <a:extLst>
              <a:ext uri="{FF2B5EF4-FFF2-40B4-BE49-F238E27FC236}">
                <a16:creationId xmlns:a16="http://schemas.microsoft.com/office/drawing/2014/main" id="{5E4843EE-7451-48FA-8808-A449BF65F61C}"/>
              </a:ext>
            </a:extLst>
          </p:cNvPr>
          <p:cNvSpPr>
            <a:spLocks noGrp="1"/>
          </p:cNvSpPr>
          <p:nvPr>
            <p:ph idx="1"/>
          </p:nvPr>
        </p:nvSpPr>
        <p:spPr>
          <a:xfrm>
            <a:off x="960120" y="1799949"/>
            <a:ext cx="10268712" cy="3258102"/>
          </a:xfrm>
        </p:spPr>
        <p:txBody>
          <a:bodyPr>
            <a:normAutofit/>
          </a:bodyPr>
          <a:lstStyle/>
          <a:p>
            <a:r>
              <a:rPr lang="nl-NL" dirty="0"/>
              <a:t>Het regionaal evenementenbesluit kent de afspraak dat er bij </a:t>
            </a:r>
            <a:r>
              <a:rPr lang="nl-NL" dirty="0" err="1"/>
              <a:t>aandachtsevenementen</a:t>
            </a:r>
            <a:r>
              <a:rPr lang="nl-NL" dirty="0"/>
              <a:t> (eventueel) of risico evenementen (altijd) een veiligheidsoverleg (vergunningverlener, parate diensten en organisator) bijeenkomt. </a:t>
            </a:r>
          </a:p>
          <a:p>
            <a:endParaRPr lang="nl-NL" dirty="0"/>
          </a:p>
          <a:p>
            <a:r>
              <a:rPr lang="nl-NL" dirty="0"/>
              <a:t>Om de veiligheid te kunnen waarborgen is het raadzaam dat er een risicoanalyse van het evenement wordt uitgevoerd. </a:t>
            </a:r>
          </a:p>
        </p:txBody>
      </p:sp>
    </p:spTree>
    <p:extLst>
      <p:ext uri="{BB962C8B-B14F-4D97-AF65-F5344CB8AC3E}">
        <p14:creationId xmlns:p14="http://schemas.microsoft.com/office/powerpoint/2010/main" val="1163742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E28A0D-BCB5-4676-BC80-E36A8D91BF47}"/>
              </a:ext>
            </a:extLst>
          </p:cNvPr>
          <p:cNvSpPr>
            <a:spLocks noGrp="1"/>
          </p:cNvSpPr>
          <p:nvPr>
            <p:ph type="title"/>
          </p:nvPr>
        </p:nvSpPr>
        <p:spPr>
          <a:xfrm>
            <a:off x="960120" y="643467"/>
            <a:ext cx="3212593" cy="5571066"/>
          </a:xfrm>
        </p:spPr>
        <p:txBody>
          <a:bodyPr>
            <a:normAutofit/>
          </a:bodyPr>
          <a:lstStyle/>
          <a:p>
            <a:r>
              <a:rPr lang="nl-NL" sz="3600"/>
              <a:t>Type evenementen </a:t>
            </a:r>
          </a:p>
        </p:txBody>
      </p:sp>
      <p:graphicFrame>
        <p:nvGraphicFramePr>
          <p:cNvPr id="5" name="Tijdelijke aanduiding voor inhoud 2">
            <a:extLst>
              <a:ext uri="{FF2B5EF4-FFF2-40B4-BE49-F238E27FC236}">
                <a16:creationId xmlns:a16="http://schemas.microsoft.com/office/drawing/2014/main" id="{F9CB67E2-C13B-4571-92DB-1A2205DC9822}"/>
              </a:ext>
            </a:extLst>
          </p:cNvPr>
          <p:cNvGraphicFramePr>
            <a:graphicFrameLocks noGrp="1"/>
          </p:cNvGraphicFramePr>
          <p:nvPr>
            <p:ph idx="1"/>
          </p:nvPr>
        </p:nvGraphicFramePr>
        <p:xfrm>
          <a:off x="5411638" y="643467"/>
          <a:ext cx="6778838" cy="55710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117702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142799-963E-4681-BABD-C1B107FA771B}"/>
              </a:ext>
            </a:extLst>
          </p:cNvPr>
          <p:cNvSpPr>
            <a:spLocks noGrp="1"/>
          </p:cNvSpPr>
          <p:nvPr>
            <p:ph type="title"/>
          </p:nvPr>
        </p:nvSpPr>
        <p:spPr/>
        <p:txBody>
          <a:bodyPr/>
          <a:lstStyle/>
          <a:p>
            <a:r>
              <a:rPr lang="nl-NL" dirty="0"/>
              <a:t>Risicoanalyse evenement bestaat uit 2 delen</a:t>
            </a:r>
          </a:p>
        </p:txBody>
      </p:sp>
      <p:sp>
        <p:nvSpPr>
          <p:cNvPr id="3" name="Tijdelijke aanduiding voor inhoud 2">
            <a:extLst>
              <a:ext uri="{FF2B5EF4-FFF2-40B4-BE49-F238E27FC236}">
                <a16:creationId xmlns:a16="http://schemas.microsoft.com/office/drawing/2014/main" id="{8DC45AD4-F942-44E0-B797-C77F04265947}"/>
              </a:ext>
            </a:extLst>
          </p:cNvPr>
          <p:cNvSpPr>
            <a:spLocks noGrp="1"/>
          </p:cNvSpPr>
          <p:nvPr>
            <p:ph idx="1"/>
          </p:nvPr>
        </p:nvSpPr>
        <p:spPr/>
        <p:txBody>
          <a:bodyPr/>
          <a:lstStyle/>
          <a:p>
            <a:pPr marL="0" indent="0">
              <a:buNone/>
            </a:pPr>
            <a:r>
              <a:rPr lang="nl-NL" b="1" dirty="0"/>
              <a:t>Deel 1: het beschrijvende deel</a:t>
            </a:r>
          </a:p>
          <a:p>
            <a:r>
              <a:rPr lang="nl-NL" dirty="0"/>
              <a:t>Aard en omvang evenement</a:t>
            </a:r>
          </a:p>
          <a:p>
            <a:r>
              <a:rPr lang="nl-NL" dirty="0"/>
              <a:t>Aard en omvang publiek</a:t>
            </a:r>
          </a:p>
          <a:p>
            <a:r>
              <a:rPr lang="nl-NL" dirty="0"/>
              <a:t>Ligging en bereikbaarheid</a:t>
            </a:r>
          </a:p>
          <a:p>
            <a:r>
              <a:rPr lang="nl-NL" dirty="0"/>
              <a:t>Plaats en tijdstip</a:t>
            </a:r>
          </a:p>
          <a:p>
            <a:pPr marL="0" indent="0">
              <a:buNone/>
            </a:pPr>
            <a:endParaRPr lang="nl-NL" dirty="0"/>
          </a:p>
          <a:p>
            <a:pPr marL="0" indent="0">
              <a:buNone/>
            </a:pPr>
            <a:endParaRPr lang="nl-NL" dirty="0"/>
          </a:p>
          <a:p>
            <a:pPr marL="0" indent="0">
              <a:buNone/>
            </a:pPr>
            <a:endParaRPr lang="nl-NL" dirty="0"/>
          </a:p>
          <a:p>
            <a:pPr marL="0" indent="0">
              <a:buNone/>
            </a:pPr>
            <a:endParaRPr lang="nl-NL" dirty="0"/>
          </a:p>
        </p:txBody>
      </p:sp>
    </p:spTree>
    <p:extLst>
      <p:ext uri="{BB962C8B-B14F-4D97-AF65-F5344CB8AC3E}">
        <p14:creationId xmlns:p14="http://schemas.microsoft.com/office/powerpoint/2010/main" val="4058102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E256807-68E5-45A0-8DD0-5696A7E4E94A}"/>
              </a:ext>
            </a:extLst>
          </p:cNvPr>
          <p:cNvSpPr txBox="1">
            <a:spLocks/>
          </p:cNvSpPr>
          <p:nvPr/>
        </p:nvSpPr>
        <p:spPr>
          <a:xfrm>
            <a:off x="838200" y="365125"/>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nl-NL" sz="3200" b="1" dirty="0">
                <a:solidFill>
                  <a:srgbClr val="B8A1FF"/>
                </a:solidFill>
                <a:latin typeface="Arial"/>
                <a:cs typeface="Arial"/>
              </a:rPr>
              <a:t>Les 6 – Risicoanalyse </a:t>
            </a:r>
            <a:endParaRPr lang="nl-NL" sz="3200" dirty="0">
              <a:solidFill>
                <a:srgbClr val="B8A1FF"/>
              </a:solidFill>
              <a:latin typeface="Arial"/>
              <a:cs typeface="Arial"/>
            </a:endParaRPr>
          </a:p>
        </p:txBody>
      </p:sp>
      <p:sp>
        <p:nvSpPr>
          <p:cNvPr id="5" name="Tijdelijke aanduiding voor inhoud 5">
            <a:extLst>
              <a:ext uri="{FF2B5EF4-FFF2-40B4-BE49-F238E27FC236}">
                <a16:creationId xmlns:a16="http://schemas.microsoft.com/office/drawing/2014/main" id="{D3700955-4AB3-462E-A398-76CFA58BDAB0}"/>
              </a:ext>
            </a:extLst>
          </p:cNvPr>
          <p:cNvSpPr txBox="1">
            <a:spLocks/>
          </p:cNvSpPr>
          <p:nvPr/>
        </p:nvSpPr>
        <p:spPr>
          <a:xfrm>
            <a:off x="8733347" y="1736252"/>
            <a:ext cx="2562138" cy="20328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1200" b="1" dirty="0">
                <a:solidFill>
                  <a:srgbClr val="000644"/>
                </a:solidFill>
                <a:latin typeface="Arial" panose="020B0604020202020204" pitchFamily="34" charset="0"/>
                <a:cs typeface="Arial" panose="020B0604020202020204" pitchFamily="34" charset="0"/>
              </a:rPr>
              <a:t>Specialisatie Vrijetijd</a:t>
            </a:r>
          </a:p>
          <a:p>
            <a:pPr marL="0" indent="0">
              <a:buNone/>
            </a:pPr>
            <a:endParaRPr lang="nl-NL" sz="1200" b="1" dirty="0">
              <a:solidFill>
                <a:srgbClr val="B8A1FF"/>
              </a:solidFill>
              <a:latin typeface="Arial" panose="020B0604020202020204" pitchFamily="34" charset="0"/>
              <a:cs typeface="Arial" panose="020B0604020202020204" pitchFamily="34" charset="0"/>
            </a:endParaRPr>
          </a:p>
        </p:txBody>
      </p:sp>
      <p:sp>
        <p:nvSpPr>
          <p:cNvPr id="6" name="Tijdelijke aanduiding voor inhoud 5">
            <a:extLst>
              <a:ext uri="{FF2B5EF4-FFF2-40B4-BE49-F238E27FC236}">
                <a16:creationId xmlns:a16="http://schemas.microsoft.com/office/drawing/2014/main" id="{81B96BA2-902A-4078-8942-E8A2417A9A29}"/>
              </a:ext>
            </a:extLst>
          </p:cNvPr>
          <p:cNvSpPr txBox="1">
            <a:spLocks/>
          </p:cNvSpPr>
          <p:nvPr/>
        </p:nvSpPr>
        <p:spPr bwMode="auto">
          <a:xfrm>
            <a:off x="1915404" y="1727561"/>
            <a:ext cx="4078995"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800" b="1" dirty="0">
                <a:solidFill>
                  <a:srgbClr val="000644"/>
                </a:solidFill>
                <a:latin typeface="Arial"/>
                <a:cs typeface="Arial"/>
              </a:rPr>
              <a:t>Begrippen</a:t>
            </a:r>
          </a:p>
          <a:p>
            <a:pPr>
              <a:buFont typeface="Wingdings" panose="05000000000000000000" pitchFamily="2" charset="2"/>
              <a:buChar char="ü"/>
            </a:pPr>
            <a:r>
              <a:rPr lang="nl-NL" sz="1200" dirty="0">
                <a:latin typeface="Arial" panose="020B0604020202020204" pitchFamily="34" charset="0"/>
                <a:cs typeface="Arial"/>
              </a:rPr>
              <a:t>Congestie</a:t>
            </a:r>
          </a:p>
          <a:p>
            <a:pPr>
              <a:buFont typeface="Wingdings" panose="05000000000000000000" pitchFamily="2" charset="2"/>
              <a:buChar char="ü"/>
            </a:pPr>
            <a:r>
              <a:rPr lang="nl-NL" sz="1200" dirty="0">
                <a:latin typeface="Arial" panose="020B0604020202020204" pitchFamily="34" charset="0"/>
                <a:cs typeface="Arial"/>
              </a:rPr>
              <a:t>Veiligheidsketen</a:t>
            </a:r>
          </a:p>
          <a:p>
            <a:pPr>
              <a:buFont typeface="Wingdings" panose="05000000000000000000" pitchFamily="2" charset="2"/>
              <a:buChar char="ü"/>
            </a:pPr>
            <a:r>
              <a:rPr lang="nl-NL" sz="1200" dirty="0">
                <a:latin typeface="Arial" panose="020B0604020202020204" pitchFamily="34" charset="0"/>
                <a:cs typeface="Arial"/>
              </a:rPr>
              <a:t>Veiligheidsplan</a:t>
            </a:r>
          </a:p>
          <a:p>
            <a:pPr>
              <a:buFont typeface="Wingdings" panose="05000000000000000000" pitchFamily="2" charset="2"/>
              <a:buChar char="ü"/>
            </a:pPr>
            <a:r>
              <a:rPr lang="nl-NL" sz="1200" dirty="0">
                <a:latin typeface="Arial" panose="020B0604020202020204" pitchFamily="34" charset="0"/>
                <a:cs typeface="Arial"/>
              </a:rPr>
              <a:t>Risicoanalyse</a:t>
            </a:r>
          </a:p>
          <a:p>
            <a:pPr>
              <a:buFont typeface="Wingdings" panose="05000000000000000000" pitchFamily="2" charset="2"/>
              <a:buChar char="ü"/>
            </a:pPr>
            <a:r>
              <a:rPr lang="nl-NL" sz="1200" dirty="0" err="1">
                <a:latin typeface="Arial" panose="020B0604020202020204" pitchFamily="34" charset="0"/>
                <a:cs typeface="Arial"/>
              </a:rPr>
              <a:t>Signing</a:t>
            </a:r>
            <a:endParaRPr lang="nl-NL" sz="1200" dirty="0">
              <a:latin typeface="Arial" panose="020B0604020202020204" pitchFamily="34" charset="0"/>
              <a:cs typeface="Arial"/>
            </a:endParaRPr>
          </a:p>
          <a:p>
            <a:pPr>
              <a:buFont typeface="Wingdings" panose="05000000000000000000" pitchFamily="2" charset="2"/>
              <a:buChar char="ü"/>
            </a:pPr>
            <a:endParaRPr lang="nl-NL" sz="1200" dirty="0">
              <a:latin typeface="Arial" panose="020B0604020202020204" pitchFamily="34" charset="0"/>
              <a:cs typeface="Arial"/>
            </a:endParaRPr>
          </a:p>
          <a:p>
            <a:pPr>
              <a:buFont typeface="Wingdings" panose="05000000000000000000" pitchFamily="2" charset="2"/>
              <a:buChar char="ü"/>
            </a:pPr>
            <a:endParaRPr lang="nl-NL" sz="1200" dirty="0">
              <a:latin typeface="Arial" panose="020B0604020202020204" pitchFamily="34" charset="0"/>
              <a:cs typeface="Arial"/>
            </a:endParaRPr>
          </a:p>
          <a:p>
            <a:pPr>
              <a:buFont typeface="Wingdings" panose="05000000000000000000" pitchFamily="2" charset="2"/>
              <a:buChar char="ü"/>
            </a:pPr>
            <a:endParaRPr lang="nl-NL" sz="1200" dirty="0">
              <a:latin typeface="Arial" panose="020B0604020202020204" pitchFamily="34" charset="0"/>
              <a:cs typeface="Arial"/>
            </a:endParaRPr>
          </a:p>
          <a:p>
            <a:pPr>
              <a:buFont typeface="Wingdings" panose="05000000000000000000" pitchFamily="2" charset="2"/>
              <a:buChar char="ü"/>
            </a:pPr>
            <a:endParaRPr lang="nl-NL" sz="1200" dirty="0">
              <a:latin typeface="Arial" panose="020B0604020202020204" pitchFamily="34" charset="0"/>
              <a:cs typeface="Arial"/>
            </a:endParaRPr>
          </a:p>
          <a:p>
            <a:pPr>
              <a:buFont typeface="Wingdings" panose="05000000000000000000" pitchFamily="2" charset="2"/>
              <a:buChar char="ü"/>
            </a:pPr>
            <a:endParaRPr lang="nl-NL" sz="1200" dirty="0">
              <a:latin typeface="Arial" panose="020B0604020202020204" pitchFamily="34" charset="0"/>
              <a:cs typeface="Arial"/>
            </a:endParaRPr>
          </a:p>
          <a:p>
            <a:pPr>
              <a:buFont typeface="Wingdings" panose="05000000000000000000" pitchFamily="2" charset="2"/>
              <a:buChar char="ü"/>
            </a:pPr>
            <a:endParaRPr lang="nl-NL" sz="1200" dirty="0">
              <a:latin typeface="Arial" panose="020B0604020202020204" pitchFamily="34" charset="0"/>
              <a:cs typeface="Arial" panose="020B0604020202020204" pitchFamily="34" charset="0"/>
            </a:endParaRPr>
          </a:p>
          <a:p>
            <a:pPr>
              <a:buFont typeface="Wingdings" panose="05000000000000000000" pitchFamily="2" charset="2"/>
              <a:buChar char="ü"/>
            </a:pPr>
            <a:endParaRPr lang="nl-NL" sz="1200" dirty="0">
              <a:latin typeface="Arial" panose="020B0604020202020204" pitchFamily="34" charset="0"/>
              <a:cs typeface="Arial" panose="020B0604020202020204" pitchFamily="34" charset="0"/>
            </a:endParaRPr>
          </a:p>
          <a:p>
            <a:pPr>
              <a:buFont typeface="Wingdings" panose="05000000000000000000" pitchFamily="2" charset="2"/>
              <a:buChar char="ü"/>
            </a:pPr>
            <a:endParaRPr lang="nl-NL" sz="1200" dirty="0">
              <a:latin typeface="Arial" panose="020B0604020202020204" pitchFamily="34" charset="0"/>
              <a:cs typeface="Arial" panose="020B0604020202020204" pitchFamily="34" charset="0"/>
            </a:endParaRPr>
          </a:p>
        </p:txBody>
      </p:sp>
      <p:graphicFrame>
        <p:nvGraphicFramePr>
          <p:cNvPr id="7" name="Tabel 13">
            <a:extLst>
              <a:ext uri="{FF2B5EF4-FFF2-40B4-BE49-F238E27FC236}">
                <a16:creationId xmlns:a16="http://schemas.microsoft.com/office/drawing/2014/main" id="{E301E4D4-09EB-42FE-AC70-36D3DFBAE62B}"/>
              </a:ext>
            </a:extLst>
          </p:cNvPr>
          <p:cNvGraphicFramePr>
            <a:graphicFrameLocks noGrp="1"/>
          </p:cNvGraphicFramePr>
          <p:nvPr>
            <p:extLst>
              <p:ext uri="{D42A27DB-BD31-4B8C-83A1-F6EECF244321}">
                <p14:modId xmlns:p14="http://schemas.microsoft.com/office/powerpoint/2010/main" val="4270418871"/>
              </p:ext>
            </p:extLst>
          </p:nvPr>
        </p:nvGraphicFramePr>
        <p:xfrm>
          <a:off x="2032961" y="6161520"/>
          <a:ext cx="7409013" cy="482561"/>
        </p:xfrm>
        <a:graphic>
          <a:graphicData uri="http://schemas.openxmlformats.org/drawingml/2006/table">
            <a:tbl>
              <a:tblPr firstRow="1" bandRow="1">
                <a:tableStyleId>{3B4B98B0-60AC-42C2-AFA5-B58CD77FA1E5}</a:tableStyleId>
              </a:tblPr>
              <a:tblGrid>
                <a:gridCol w="738909">
                  <a:extLst>
                    <a:ext uri="{9D8B030D-6E8A-4147-A177-3AD203B41FA5}">
                      <a16:colId xmlns:a16="http://schemas.microsoft.com/office/drawing/2014/main" val="648769890"/>
                    </a:ext>
                  </a:extLst>
                </a:gridCol>
                <a:gridCol w="738909">
                  <a:extLst>
                    <a:ext uri="{9D8B030D-6E8A-4147-A177-3AD203B41FA5}">
                      <a16:colId xmlns:a16="http://schemas.microsoft.com/office/drawing/2014/main" val="469597195"/>
                    </a:ext>
                  </a:extLst>
                </a:gridCol>
                <a:gridCol w="688594">
                  <a:extLst>
                    <a:ext uri="{9D8B030D-6E8A-4147-A177-3AD203B41FA5}">
                      <a16:colId xmlns:a16="http://schemas.microsoft.com/office/drawing/2014/main" val="1458696249"/>
                    </a:ext>
                  </a:extLst>
                </a:gridCol>
                <a:gridCol w="738909">
                  <a:extLst>
                    <a:ext uri="{9D8B030D-6E8A-4147-A177-3AD203B41FA5}">
                      <a16:colId xmlns:a16="http://schemas.microsoft.com/office/drawing/2014/main" val="4042337055"/>
                    </a:ext>
                  </a:extLst>
                </a:gridCol>
                <a:gridCol w="738909">
                  <a:extLst>
                    <a:ext uri="{9D8B030D-6E8A-4147-A177-3AD203B41FA5}">
                      <a16:colId xmlns:a16="http://schemas.microsoft.com/office/drawing/2014/main" val="1032985660"/>
                    </a:ext>
                  </a:extLst>
                </a:gridCol>
                <a:gridCol w="738909">
                  <a:extLst>
                    <a:ext uri="{9D8B030D-6E8A-4147-A177-3AD203B41FA5}">
                      <a16:colId xmlns:a16="http://schemas.microsoft.com/office/drawing/2014/main" val="2567231980"/>
                    </a:ext>
                  </a:extLst>
                </a:gridCol>
                <a:gridCol w="738909">
                  <a:extLst>
                    <a:ext uri="{9D8B030D-6E8A-4147-A177-3AD203B41FA5}">
                      <a16:colId xmlns:a16="http://schemas.microsoft.com/office/drawing/2014/main" val="73331059"/>
                    </a:ext>
                  </a:extLst>
                </a:gridCol>
                <a:gridCol w="726612">
                  <a:extLst>
                    <a:ext uri="{9D8B030D-6E8A-4147-A177-3AD203B41FA5}">
                      <a16:colId xmlns:a16="http://schemas.microsoft.com/office/drawing/2014/main" val="2175227633"/>
                    </a:ext>
                  </a:extLst>
                </a:gridCol>
                <a:gridCol w="713064">
                  <a:extLst>
                    <a:ext uri="{9D8B030D-6E8A-4147-A177-3AD203B41FA5}">
                      <a16:colId xmlns:a16="http://schemas.microsoft.com/office/drawing/2014/main" val="1428987022"/>
                    </a:ext>
                  </a:extLst>
                </a:gridCol>
                <a:gridCol w="847289">
                  <a:extLst>
                    <a:ext uri="{9D8B030D-6E8A-4147-A177-3AD203B41FA5}">
                      <a16:colId xmlns:a16="http://schemas.microsoft.com/office/drawing/2014/main" val="279876203"/>
                    </a:ext>
                  </a:extLst>
                </a:gridCol>
              </a:tblGrid>
              <a:tr h="482561">
                <a:tc>
                  <a:txBody>
                    <a:bodyPr/>
                    <a:lstStyle/>
                    <a:p>
                      <a:pPr algn="ctr"/>
                      <a:r>
                        <a:rPr lang="nl-NL" sz="1200" b="1" kern="1200" dirty="0">
                          <a:solidFill>
                            <a:schemeClr val="bg1">
                              <a:lumMod val="85000"/>
                            </a:schemeClr>
                          </a:solidFill>
                        </a:rPr>
                        <a:t>Week 1</a:t>
                      </a:r>
                      <a:endParaRPr lang="nl-NL" sz="1200" b="1" kern="1200" dirty="0">
                        <a:solidFill>
                          <a:schemeClr val="bg1">
                            <a:lumMod val="85000"/>
                          </a:schemeClr>
                        </a:solidFill>
                        <a:latin typeface="+mn-lt"/>
                        <a:ea typeface="+mn-ea"/>
                        <a:cs typeface="+mn-cs"/>
                      </a:endParaRPr>
                    </a:p>
                  </a:txBody>
                  <a:tcPr anchor="ctr"/>
                </a:tc>
                <a:tc>
                  <a:txBody>
                    <a:bodyPr/>
                    <a:lstStyle/>
                    <a:p>
                      <a:pPr algn="ctr"/>
                      <a:r>
                        <a:rPr lang="nl-NL" sz="1200" b="1" kern="1200" dirty="0">
                          <a:solidFill>
                            <a:schemeClr val="bg1">
                              <a:lumMod val="85000"/>
                            </a:schemeClr>
                          </a:solidFill>
                        </a:rPr>
                        <a:t>Week 2</a:t>
                      </a:r>
                      <a:endParaRPr lang="nl-NL" sz="1200" b="1" kern="1200" dirty="0">
                        <a:solidFill>
                          <a:schemeClr val="bg1">
                            <a:lumMod val="85000"/>
                          </a:schemeClr>
                        </a:solidFill>
                        <a:latin typeface="+mn-lt"/>
                        <a:ea typeface="+mn-ea"/>
                        <a:cs typeface="+mn-cs"/>
                      </a:endParaRPr>
                    </a:p>
                  </a:txBody>
                  <a:tcPr anchor="ctr"/>
                </a:tc>
                <a:tc>
                  <a:txBody>
                    <a:bodyPr/>
                    <a:lstStyle/>
                    <a:p>
                      <a:pPr algn="ctr"/>
                      <a:r>
                        <a:rPr lang="nl-NL" sz="1200" b="1" kern="1200" dirty="0">
                          <a:solidFill>
                            <a:schemeClr val="bg1">
                              <a:lumMod val="85000"/>
                            </a:schemeClr>
                          </a:solidFill>
                        </a:rPr>
                        <a:t>Week 3</a:t>
                      </a:r>
                      <a:endParaRPr lang="nl-NL" sz="1200" b="1" kern="1200" dirty="0">
                        <a:solidFill>
                          <a:schemeClr val="bg1">
                            <a:lumMod val="85000"/>
                          </a:schemeClr>
                        </a:solidFill>
                        <a:latin typeface="+mn-lt"/>
                        <a:ea typeface="+mn-ea"/>
                        <a:cs typeface="+mn-cs"/>
                      </a:endParaRPr>
                    </a:p>
                  </a:txBody>
                  <a:tcPr anchor="ctr"/>
                </a:tc>
                <a:tc>
                  <a:txBody>
                    <a:bodyPr/>
                    <a:lstStyle/>
                    <a:p>
                      <a:pPr algn="ctr"/>
                      <a:r>
                        <a:rPr lang="nl-NL" sz="1200" b="1" kern="1200" dirty="0">
                          <a:solidFill>
                            <a:schemeClr val="bg1">
                              <a:lumMod val="85000"/>
                            </a:schemeClr>
                          </a:solidFill>
                        </a:rPr>
                        <a:t>Week 4</a:t>
                      </a:r>
                      <a:endParaRPr lang="nl-NL" sz="1200" b="1" kern="1200" dirty="0">
                        <a:solidFill>
                          <a:schemeClr val="bg1">
                            <a:lumMod val="85000"/>
                          </a:schemeClr>
                        </a:solidFill>
                        <a:latin typeface="+mn-lt"/>
                        <a:ea typeface="+mn-ea"/>
                        <a:cs typeface="+mn-cs"/>
                      </a:endParaRPr>
                    </a:p>
                  </a:txBody>
                  <a:tcPr anchor="ctr"/>
                </a:tc>
                <a:tc>
                  <a:txBody>
                    <a:bodyPr/>
                    <a:lstStyle/>
                    <a:p>
                      <a:pPr algn="ctr"/>
                      <a:r>
                        <a:rPr lang="nl-NL" sz="1200" b="1" kern="1200" dirty="0">
                          <a:solidFill>
                            <a:schemeClr val="bg1">
                              <a:lumMod val="85000"/>
                            </a:schemeClr>
                          </a:solidFill>
                        </a:rPr>
                        <a:t>Week 5</a:t>
                      </a:r>
                      <a:endParaRPr lang="nl-NL" sz="1200" b="1" kern="1200" dirty="0">
                        <a:solidFill>
                          <a:schemeClr val="bg1">
                            <a:lumMod val="85000"/>
                          </a:schemeClr>
                        </a:solidFill>
                        <a:latin typeface="+mn-lt"/>
                        <a:ea typeface="+mn-ea"/>
                        <a:cs typeface="+mn-cs"/>
                      </a:endParaRPr>
                    </a:p>
                  </a:txBody>
                  <a:tcPr anchor="ctr"/>
                </a:tc>
                <a:tc>
                  <a:txBody>
                    <a:bodyPr/>
                    <a:lstStyle/>
                    <a:p>
                      <a:pPr marL="0" algn="ctr" defTabSz="914400" rtl="0" eaLnBrk="1" latinLnBrk="0" hangingPunct="1"/>
                      <a:r>
                        <a:rPr lang="nl-NL" sz="1200" b="1" kern="1200" dirty="0">
                          <a:solidFill>
                            <a:schemeClr val="tx1"/>
                          </a:solidFill>
                        </a:rPr>
                        <a:t>Week 6</a:t>
                      </a:r>
                      <a:endParaRPr lang="nl-NL" sz="1200" b="1" kern="1200" dirty="0">
                        <a:solidFill>
                          <a:schemeClr val="bg1">
                            <a:lumMod val="85000"/>
                          </a:schemeClr>
                        </a:solidFill>
                        <a:latin typeface="+mn-lt"/>
                        <a:ea typeface="+mn-ea"/>
                        <a:cs typeface="+mn-cs"/>
                      </a:endParaRPr>
                    </a:p>
                  </a:txBody>
                  <a:tcPr anchor="ctr"/>
                </a:tc>
                <a:tc>
                  <a:txBody>
                    <a:bodyPr/>
                    <a:lstStyle/>
                    <a:p>
                      <a:pPr algn="ctr"/>
                      <a:r>
                        <a:rPr lang="nl-NL" sz="1200">
                          <a:solidFill>
                            <a:schemeClr val="bg1">
                              <a:lumMod val="85000"/>
                            </a:schemeClr>
                          </a:solidFill>
                        </a:rPr>
                        <a:t>Week 7</a:t>
                      </a:r>
                    </a:p>
                  </a:txBody>
                  <a:tcPr anchor="ctr"/>
                </a:tc>
                <a:tc>
                  <a:txBody>
                    <a:bodyPr/>
                    <a:lstStyle/>
                    <a:p>
                      <a:pPr algn="ctr"/>
                      <a:r>
                        <a:rPr lang="nl-NL" sz="1200">
                          <a:solidFill>
                            <a:schemeClr val="bg1">
                              <a:lumMod val="85000"/>
                            </a:schemeClr>
                          </a:solidFill>
                        </a:rPr>
                        <a:t>Week 8</a:t>
                      </a:r>
                    </a:p>
                  </a:txBody>
                  <a:tcPr anchor="ctr"/>
                </a:tc>
                <a:tc>
                  <a:txBody>
                    <a:bodyPr/>
                    <a:lstStyle/>
                    <a:p>
                      <a:pPr algn="ctr"/>
                      <a:r>
                        <a:rPr lang="nl-NL" sz="1200">
                          <a:solidFill>
                            <a:schemeClr val="bg1">
                              <a:lumMod val="85000"/>
                            </a:schemeClr>
                          </a:solidFill>
                        </a:rPr>
                        <a:t>Week 9</a:t>
                      </a:r>
                    </a:p>
                  </a:txBody>
                  <a:tcPr anchor="ctr"/>
                </a:tc>
                <a:tc>
                  <a:txBody>
                    <a:bodyPr/>
                    <a:lstStyle/>
                    <a:p>
                      <a:pPr algn="ctr"/>
                      <a:r>
                        <a:rPr lang="nl-NL" sz="1200" dirty="0">
                          <a:solidFill>
                            <a:schemeClr val="bg1">
                              <a:lumMod val="85000"/>
                            </a:schemeClr>
                          </a:solidFill>
                        </a:rPr>
                        <a:t>Week 10</a:t>
                      </a:r>
                    </a:p>
                  </a:txBody>
                  <a:tcPr anchor="ctr"/>
                </a:tc>
                <a:extLst>
                  <a:ext uri="{0D108BD9-81ED-4DB2-BD59-A6C34878D82A}">
                    <a16:rowId xmlns:a16="http://schemas.microsoft.com/office/drawing/2014/main" val="3245624924"/>
                  </a:ext>
                </a:extLst>
              </a:tr>
            </a:tbl>
          </a:graphicData>
        </a:graphic>
      </p:graphicFrame>
      <p:pic>
        <p:nvPicPr>
          <p:cNvPr id="8" name="Afbeelding 7">
            <a:extLst>
              <a:ext uri="{FF2B5EF4-FFF2-40B4-BE49-F238E27FC236}">
                <a16:creationId xmlns:a16="http://schemas.microsoft.com/office/drawing/2014/main" id="{272DB993-96F3-4002-941E-7B94050E844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198"/>
          <a:stretch/>
        </p:blipFill>
        <p:spPr>
          <a:xfrm>
            <a:off x="7714458" y="1712880"/>
            <a:ext cx="836782" cy="709602"/>
          </a:xfrm>
          <a:prstGeom prst="rect">
            <a:avLst/>
          </a:prstGeom>
        </p:spPr>
      </p:pic>
      <p:pic>
        <p:nvPicPr>
          <p:cNvPr id="9" name="Afbeelding 8">
            <a:extLst>
              <a:ext uri="{FF2B5EF4-FFF2-40B4-BE49-F238E27FC236}">
                <a16:creationId xmlns:a16="http://schemas.microsoft.com/office/drawing/2014/main" id="{D97B8CFA-CDB8-40FD-96FE-27726BF102A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6112"/>
          <a:stretch/>
        </p:blipFill>
        <p:spPr>
          <a:xfrm>
            <a:off x="896515" y="1736252"/>
            <a:ext cx="836782" cy="701959"/>
          </a:xfrm>
          <a:prstGeom prst="rect">
            <a:avLst/>
          </a:prstGeom>
        </p:spPr>
      </p:pic>
      <p:sp>
        <p:nvSpPr>
          <p:cNvPr id="10" name="Tijdelijke aanduiding voor inhoud 5">
            <a:extLst>
              <a:ext uri="{FF2B5EF4-FFF2-40B4-BE49-F238E27FC236}">
                <a16:creationId xmlns:a16="http://schemas.microsoft.com/office/drawing/2014/main" id="{60253159-9685-4938-B8A7-8D90D4ABB2F1}"/>
              </a:ext>
            </a:extLst>
          </p:cNvPr>
          <p:cNvSpPr txBox="1">
            <a:spLocks/>
          </p:cNvSpPr>
          <p:nvPr/>
        </p:nvSpPr>
        <p:spPr bwMode="auto">
          <a:xfrm>
            <a:off x="8733347" y="4128719"/>
            <a:ext cx="2562138"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1200" b="1" dirty="0">
                <a:solidFill>
                  <a:srgbClr val="000644"/>
                </a:solidFill>
                <a:latin typeface="Arial" panose="020B0604020202020204" pitchFamily="34" charset="0"/>
                <a:cs typeface="Arial" panose="020B0604020202020204" pitchFamily="34" charset="0"/>
              </a:rPr>
              <a:t>IBS Toetsing</a:t>
            </a:r>
          </a:p>
          <a:p>
            <a:pPr>
              <a:buFont typeface="Wingdings" panose="05000000000000000000" pitchFamily="2" charset="2"/>
              <a:buChar char="ü"/>
            </a:pPr>
            <a:r>
              <a:rPr lang="nl-NL" sz="1200" dirty="0">
                <a:latin typeface="Arial" panose="020B0604020202020204" pitchFamily="34" charset="0"/>
                <a:cs typeface="Arial" panose="020B0604020202020204" pitchFamily="34" charset="0"/>
              </a:rPr>
              <a:t> Kennistoets</a:t>
            </a:r>
          </a:p>
          <a:p>
            <a:pPr>
              <a:buFont typeface="Wingdings" panose="05000000000000000000" pitchFamily="2" charset="2"/>
              <a:buChar char="ü"/>
            </a:pPr>
            <a:r>
              <a:rPr lang="nl-NL" sz="1200" dirty="0">
                <a:latin typeface="Arial" panose="020B0604020202020204" pitchFamily="34" charset="0"/>
                <a:cs typeface="Arial" panose="020B0604020202020204" pitchFamily="34" charset="0"/>
              </a:rPr>
              <a:t> Verantwoording</a:t>
            </a:r>
          </a:p>
          <a:p>
            <a:pPr>
              <a:buFont typeface="Wingdings" panose="05000000000000000000" pitchFamily="2" charset="2"/>
              <a:buChar char="q"/>
            </a:pPr>
            <a:r>
              <a:rPr lang="nl-NL" sz="1200" dirty="0">
                <a:solidFill>
                  <a:schemeClr val="bg1">
                    <a:lumMod val="85000"/>
                  </a:schemeClr>
                </a:solidFill>
                <a:latin typeface="Arial" panose="020B0604020202020204" pitchFamily="34" charset="0"/>
                <a:cs typeface="Arial" panose="020B0604020202020204" pitchFamily="34" charset="0"/>
              </a:rPr>
              <a:t> Presentatie</a:t>
            </a:r>
          </a:p>
        </p:txBody>
      </p:sp>
      <p:pic>
        <p:nvPicPr>
          <p:cNvPr id="11" name="Afbeelding 10">
            <a:extLst>
              <a:ext uri="{FF2B5EF4-FFF2-40B4-BE49-F238E27FC236}">
                <a16:creationId xmlns:a16="http://schemas.microsoft.com/office/drawing/2014/main" id="{A72F2EFB-702C-4409-A49D-663AAFCEF81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5580"/>
          <a:stretch/>
        </p:blipFill>
        <p:spPr>
          <a:xfrm>
            <a:off x="7714458" y="4128719"/>
            <a:ext cx="840560" cy="709602"/>
          </a:xfrm>
          <a:prstGeom prst="rect">
            <a:avLst/>
          </a:prstGeom>
        </p:spPr>
      </p:pic>
    </p:spTree>
    <p:extLst>
      <p:ext uri="{BB962C8B-B14F-4D97-AF65-F5344CB8AC3E}">
        <p14:creationId xmlns:p14="http://schemas.microsoft.com/office/powerpoint/2010/main" val="7247719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142799-963E-4681-BABD-C1B107FA771B}"/>
              </a:ext>
            </a:extLst>
          </p:cNvPr>
          <p:cNvSpPr>
            <a:spLocks noGrp="1"/>
          </p:cNvSpPr>
          <p:nvPr>
            <p:ph type="title"/>
          </p:nvPr>
        </p:nvSpPr>
        <p:spPr/>
        <p:txBody>
          <a:bodyPr/>
          <a:lstStyle/>
          <a:p>
            <a:r>
              <a:rPr lang="nl-NL" dirty="0"/>
              <a:t>Risicoanalyse evenement: veiligheidsdiensten</a:t>
            </a:r>
          </a:p>
        </p:txBody>
      </p:sp>
      <p:sp>
        <p:nvSpPr>
          <p:cNvPr id="3" name="Tijdelijke aanduiding voor inhoud 2">
            <a:extLst>
              <a:ext uri="{FF2B5EF4-FFF2-40B4-BE49-F238E27FC236}">
                <a16:creationId xmlns:a16="http://schemas.microsoft.com/office/drawing/2014/main" id="{8DC45AD4-F942-44E0-B797-C77F04265947}"/>
              </a:ext>
            </a:extLst>
          </p:cNvPr>
          <p:cNvSpPr>
            <a:spLocks noGrp="1"/>
          </p:cNvSpPr>
          <p:nvPr>
            <p:ph idx="1"/>
          </p:nvPr>
        </p:nvSpPr>
        <p:spPr/>
        <p:txBody>
          <a:bodyPr>
            <a:normAutofit lnSpcReduction="10000"/>
          </a:bodyPr>
          <a:lstStyle/>
          <a:p>
            <a:pPr marL="0" indent="0">
              <a:buNone/>
            </a:pPr>
            <a:r>
              <a:rPr lang="nl-NL" b="1" dirty="0"/>
              <a:t>Deel 2: de matrix </a:t>
            </a:r>
          </a:p>
          <a:p>
            <a:pPr marL="0" indent="0">
              <a:buNone/>
            </a:pPr>
            <a:r>
              <a:rPr lang="nl-NL" b="1" dirty="0"/>
              <a:t>Puntensysteem </a:t>
            </a:r>
          </a:p>
          <a:p>
            <a:pPr marL="0" indent="0">
              <a:buNone/>
            </a:pPr>
            <a:r>
              <a:rPr lang="nl-NL" dirty="0"/>
              <a:t>- Hoog risico	</a:t>
            </a:r>
          </a:p>
          <a:p>
            <a:r>
              <a:rPr lang="nl-NL" dirty="0"/>
              <a:t>Gemiddeld risico</a:t>
            </a:r>
          </a:p>
          <a:p>
            <a:r>
              <a:rPr lang="nl-NL" dirty="0"/>
              <a:t>Laag risico</a:t>
            </a:r>
          </a:p>
          <a:p>
            <a:pPr marL="0" indent="0">
              <a:buNone/>
            </a:pPr>
            <a:r>
              <a:rPr lang="nl-NL" b="1" dirty="0"/>
              <a:t>Categorieën</a:t>
            </a:r>
          </a:p>
          <a:p>
            <a:r>
              <a:rPr lang="nl-NL" dirty="0"/>
              <a:t>Soort evenement</a:t>
            </a:r>
          </a:p>
          <a:p>
            <a:r>
              <a:rPr lang="nl-NL" dirty="0"/>
              <a:t>Samenstelling publiek</a:t>
            </a:r>
          </a:p>
          <a:p>
            <a:r>
              <a:rPr lang="nl-NL" dirty="0"/>
              <a:t>Plaats en tijdstip van het evenement</a:t>
            </a:r>
          </a:p>
          <a:p>
            <a:pPr marL="0" indent="0">
              <a:buNone/>
            </a:pPr>
            <a:endParaRPr lang="nl-NL" dirty="0"/>
          </a:p>
          <a:p>
            <a:pPr marL="0" indent="0">
              <a:buNone/>
            </a:pPr>
            <a:endParaRPr lang="nl-NL" dirty="0"/>
          </a:p>
          <a:p>
            <a:pPr marL="0" indent="0">
              <a:buNone/>
            </a:pPr>
            <a:endParaRPr lang="nl-NL" dirty="0"/>
          </a:p>
          <a:p>
            <a:pPr marL="0" indent="0">
              <a:buNone/>
            </a:pPr>
            <a:endParaRPr lang="nl-NL" dirty="0"/>
          </a:p>
        </p:txBody>
      </p:sp>
    </p:spTree>
    <p:extLst>
      <p:ext uri="{BB962C8B-B14F-4D97-AF65-F5344CB8AC3E}">
        <p14:creationId xmlns:p14="http://schemas.microsoft.com/office/powerpoint/2010/main" val="25466382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2. Risicomatrix - Klimaatadaptatie">
            <a:extLst>
              <a:ext uri="{FF2B5EF4-FFF2-40B4-BE49-F238E27FC236}">
                <a16:creationId xmlns:a16="http://schemas.microsoft.com/office/drawing/2014/main" id="{7AB23F65-3BB9-42ED-8F20-C297BD46C8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033" y="1731476"/>
            <a:ext cx="11319186" cy="3848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21687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142799-963E-4681-BABD-C1B107FA771B}"/>
              </a:ext>
            </a:extLst>
          </p:cNvPr>
          <p:cNvSpPr>
            <a:spLocks noGrp="1"/>
          </p:cNvSpPr>
          <p:nvPr>
            <p:ph type="title"/>
          </p:nvPr>
        </p:nvSpPr>
        <p:spPr/>
        <p:txBody>
          <a:bodyPr/>
          <a:lstStyle/>
          <a:p>
            <a:r>
              <a:rPr lang="nl-NL" dirty="0"/>
              <a:t>Risicoanalyse evenement: veiligheidsdiensten</a:t>
            </a:r>
          </a:p>
        </p:txBody>
      </p:sp>
      <p:sp>
        <p:nvSpPr>
          <p:cNvPr id="3" name="Tijdelijke aanduiding voor inhoud 2">
            <a:extLst>
              <a:ext uri="{FF2B5EF4-FFF2-40B4-BE49-F238E27FC236}">
                <a16:creationId xmlns:a16="http://schemas.microsoft.com/office/drawing/2014/main" id="{8DC45AD4-F942-44E0-B797-C77F04265947}"/>
              </a:ext>
            </a:extLst>
          </p:cNvPr>
          <p:cNvSpPr>
            <a:spLocks noGrp="1"/>
          </p:cNvSpPr>
          <p:nvPr>
            <p:ph idx="1"/>
          </p:nvPr>
        </p:nvSpPr>
        <p:spPr/>
        <p:txBody>
          <a:bodyPr>
            <a:normAutofit/>
          </a:bodyPr>
          <a:lstStyle/>
          <a:p>
            <a:pPr marL="0" indent="0">
              <a:buNone/>
            </a:pPr>
            <a:r>
              <a:rPr lang="nl-NL" dirty="0"/>
              <a:t>Opdracht: werk het puntensysteem uit voor deze evenementen.</a:t>
            </a:r>
          </a:p>
          <a:p>
            <a:pPr marL="0" indent="0">
              <a:buNone/>
            </a:pPr>
            <a:endParaRPr lang="nl-NL" dirty="0"/>
          </a:p>
          <a:p>
            <a:r>
              <a:rPr lang="nl-NL" dirty="0"/>
              <a:t>Braderie in het weekend in centrum van Lutjebroek</a:t>
            </a:r>
          </a:p>
          <a:p>
            <a:r>
              <a:rPr lang="nl-NL" dirty="0"/>
              <a:t>Vuurwerkshow Rotterdam, Erasmusbrug</a:t>
            </a:r>
          </a:p>
          <a:p>
            <a:r>
              <a:rPr lang="nl-NL" dirty="0"/>
              <a:t>Buitenbioscoop Breda, Valkenburgpark</a:t>
            </a:r>
          </a:p>
          <a:p>
            <a:r>
              <a:rPr lang="nl-NL" dirty="0"/>
              <a:t>Tilburg Zingt op Koningsnacht</a:t>
            </a:r>
          </a:p>
          <a:p>
            <a:pPr marL="0" indent="0">
              <a:buNone/>
            </a:pPr>
            <a:endParaRPr lang="nl-NL" dirty="0"/>
          </a:p>
          <a:p>
            <a:pPr marL="0" indent="0">
              <a:buNone/>
            </a:pPr>
            <a:endParaRPr lang="nl-NL" dirty="0"/>
          </a:p>
          <a:p>
            <a:pPr marL="0" indent="0">
              <a:buNone/>
            </a:pPr>
            <a:endParaRPr lang="nl-NL" dirty="0"/>
          </a:p>
          <a:p>
            <a:pPr marL="0" indent="0">
              <a:buNone/>
            </a:pPr>
            <a:endParaRPr lang="nl-NL" dirty="0"/>
          </a:p>
        </p:txBody>
      </p:sp>
    </p:spTree>
    <p:extLst>
      <p:ext uri="{BB962C8B-B14F-4D97-AF65-F5344CB8AC3E}">
        <p14:creationId xmlns:p14="http://schemas.microsoft.com/office/powerpoint/2010/main" val="4485036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3E0F3E-3DED-443E-AF19-4EB15729F9D7}"/>
              </a:ext>
            </a:extLst>
          </p:cNvPr>
          <p:cNvSpPr>
            <a:spLocks noGrp="1"/>
          </p:cNvSpPr>
          <p:nvPr>
            <p:ph type="title"/>
          </p:nvPr>
        </p:nvSpPr>
        <p:spPr>
          <a:xfrm>
            <a:off x="960119" y="317814"/>
            <a:ext cx="10847181" cy="993282"/>
          </a:xfrm>
        </p:spPr>
        <p:txBody>
          <a:bodyPr>
            <a:normAutofit fontScale="90000"/>
          </a:bodyPr>
          <a:lstStyle/>
          <a:p>
            <a:r>
              <a:rPr lang="nl-NL" sz="3600" b="1" dirty="0"/>
              <a:t>Risico inventarisatie </a:t>
            </a:r>
            <a:br>
              <a:rPr lang="nl-NL" sz="3600" b="1" dirty="0"/>
            </a:br>
            <a:r>
              <a:rPr lang="nl-NL" sz="3600" dirty="0"/>
              <a:t>tijdens een event op historische locatie: Buitenplaats Amerongen</a:t>
            </a:r>
          </a:p>
        </p:txBody>
      </p:sp>
      <p:pic>
        <p:nvPicPr>
          <p:cNvPr id="2052" name="Picture 4" descr="Buitenplaats Amerongen | Op de Heuvelrug">
            <a:extLst>
              <a:ext uri="{FF2B5EF4-FFF2-40B4-BE49-F238E27FC236}">
                <a16:creationId xmlns:a16="http://schemas.microsoft.com/office/drawing/2014/main" id="{F7B1A163-74EF-4DB6-A244-D0F176D2F48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14143" y="3929855"/>
            <a:ext cx="4402632" cy="293396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Locatie en Geschiedenis Buitenplaats Amerongen | Swijnenburg">
            <a:extLst>
              <a:ext uri="{FF2B5EF4-FFF2-40B4-BE49-F238E27FC236}">
                <a16:creationId xmlns:a16="http://schemas.microsoft.com/office/drawing/2014/main" id="{E7DBDA54-521D-4684-BE49-02F3A9D1FB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690" y="1316913"/>
            <a:ext cx="5753655" cy="26071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Buitenplaats Amerongen ruimtes | Swijnenburg">
            <a:extLst>
              <a:ext uri="{FF2B5EF4-FFF2-40B4-BE49-F238E27FC236}">
                <a16:creationId xmlns:a16="http://schemas.microsoft.com/office/drawing/2014/main" id="{8F53BD1A-93B5-46EE-B3D1-8B6851ADE4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8347" y="1316914"/>
            <a:ext cx="5753655" cy="26071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Buitenplaats Amerongen: Stijlvol, historisch en persoonlijk | Events.nl">
            <a:extLst>
              <a:ext uri="{FF2B5EF4-FFF2-40B4-BE49-F238E27FC236}">
                <a16:creationId xmlns:a16="http://schemas.microsoft.com/office/drawing/2014/main" id="{9BBF47A9-D944-4BB0-9E2E-D409B29CD6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16775" y="3929856"/>
            <a:ext cx="4575225" cy="2928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00376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3E0F3E-3DED-443E-AF19-4EB15729F9D7}"/>
              </a:ext>
            </a:extLst>
          </p:cNvPr>
          <p:cNvSpPr>
            <a:spLocks noGrp="1"/>
          </p:cNvSpPr>
          <p:nvPr>
            <p:ph type="title"/>
          </p:nvPr>
        </p:nvSpPr>
        <p:spPr>
          <a:xfrm>
            <a:off x="960119" y="317814"/>
            <a:ext cx="10847181" cy="633531"/>
          </a:xfrm>
        </p:spPr>
        <p:txBody>
          <a:bodyPr>
            <a:normAutofit/>
          </a:bodyPr>
          <a:lstStyle/>
          <a:p>
            <a:r>
              <a:rPr lang="nl-NL" sz="3600" dirty="0"/>
              <a:t>Event op historische locatie: Buitenplaats Amerongen</a:t>
            </a:r>
          </a:p>
        </p:txBody>
      </p:sp>
      <p:sp>
        <p:nvSpPr>
          <p:cNvPr id="3" name="Tijdelijke aanduiding voor inhoud 2">
            <a:extLst>
              <a:ext uri="{FF2B5EF4-FFF2-40B4-BE49-F238E27FC236}">
                <a16:creationId xmlns:a16="http://schemas.microsoft.com/office/drawing/2014/main" id="{7E5F7203-5AAD-4F88-B80A-FB1E99309479}"/>
              </a:ext>
            </a:extLst>
          </p:cNvPr>
          <p:cNvSpPr>
            <a:spLocks noGrp="1"/>
          </p:cNvSpPr>
          <p:nvPr>
            <p:ph idx="1"/>
          </p:nvPr>
        </p:nvSpPr>
        <p:spPr>
          <a:xfrm>
            <a:off x="960119" y="951345"/>
            <a:ext cx="10515600" cy="1037648"/>
          </a:xfrm>
        </p:spPr>
        <p:txBody>
          <a:bodyPr/>
          <a:lstStyle/>
          <a:p>
            <a:pPr marL="0" indent="0">
              <a:buNone/>
            </a:pPr>
            <a:r>
              <a:rPr lang="nl-NL" dirty="0"/>
              <a:t>Opdracht: noteer alle risico’s en aandachtspunten die zij benoemd.</a:t>
            </a:r>
          </a:p>
        </p:txBody>
      </p:sp>
      <p:pic>
        <p:nvPicPr>
          <p:cNvPr id="8" name="Onlinemedia 3" title="Evenement organiseren: vergunningen en regelgeving op historische evenementenlocaties">
            <a:hlinkClick r:id="" action="ppaction://media"/>
            <a:extLst>
              <a:ext uri="{FF2B5EF4-FFF2-40B4-BE49-F238E27FC236}">
                <a16:creationId xmlns:a16="http://schemas.microsoft.com/office/drawing/2014/main" id="{A60B4ECF-22C8-4D0E-92B1-7AF23C19AEB9}"/>
              </a:ext>
            </a:extLst>
          </p:cNvPr>
          <p:cNvPicPr>
            <a:picLocks noRot="1" noChangeAspect="1"/>
          </p:cNvPicPr>
          <p:nvPr>
            <a:videoFile r:link="rId1"/>
          </p:nvPr>
        </p:nvPicPr>
        <p:blipFill>
          <a:blip r:embed="rId3"/>
          <a:stretch>
            <a:fillRect/>
          </a:stretch>
        </p:blipFill>
        <p:spPr>
          <a:xfrm>
            <a:off x="960119" y="1930505"/>
            <a:ext cx="8626763" cy="4874121"/>
          </a:xfrm>
          <a:prstGeom prst="rect">
            <a:avLst/>
          </a:prstGeom>
        </p:spPr>
      </p:pic>
    </p:spTree>
    <p:extLst>
      <p:ext uri="{BB962C8B-B14F-4D97-AF65-F5344CB8AC3E}">
        <p14:creationId xmlns:p14="http://schemas.microsoft.com/office/powerpoint/2010/main" val="83562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8"/>
                                        </p:tgtEl>
                                      </p:cBhvr>
                                    </p:cmd>
                                  </p:childTnLst>
                                </p:cTn>
                              </p:par>
                            </p:childTnLst>
                          </p:cTn>
                        </p:par>
                      </p:childTnLst>
                    </p:cTn>
                  </p:par>
                </p:childTnLst>
              </p:cTn>
              <p:nextCondLst>
                <p:cond evt="onClick" delay="0">
                  <p:tgtEl>
                    <p:spTgt spid="8"/>
                  </p:tgtEl>
                </p:cond>
              </p:nextCondLst>
            </p:seq>
            <p:video>
              <p:cMediaNode vol="80000">
                <p:cTn id="12" fill="hold" display="0">
                  <p:stCondLst>
                    <p:cond delay="indefinite"/>
                  </p:stCondLst>
                </p:cTn>
                <p:tgtEl>
                  <p:spTgt spid="8"/>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3E0F3E-3DED-443E-AF19-4EB15729F9D7}"/>
              </a:ext>
            </a:extLst>
          </p:cNvPr>
          <p:cNvSpPr>
            <a:spLocks noGrp="1"/>
          </p:cNvSpPr>
          <p:nvPr>
            <p:ph type="title"/>
          </p:nvPr>
        </p:nvSpPr>
        <p:spPr>
          <a:xfrm>
            <a:off x="960119" y="317814"/>
            <a:ext cx="10847181" cy="633531"/>
          </a:xfrm>
        </p:spPr>
        <p:txBody>
          <a:bodyPr>
            <a:normAutofit/>
          </a:bodyPr>
          <a:lstStyle/>
          <a:p>
            <a:r>
              <a:rPr lang="nl-NL" sz="3600" dirty="0"/>
              <a:t>Event op historische locatie: Buitenplaats Amerongen</a:t>
            </a:r>
          </a:p>
        </p:txBody>
      </p:sp>
      <p:sp>
        <p:nvSpPr>
          <p:cNvPr id="3" name="Tijdelijke aanduiding voor inhoud 2">
            <a:extLst>
              <a:ext uri="{FF2B5EF4-FFF2-40B4-BE49-F238E27FC236}">
                <a16:creationId xmlns:a16="http://schemas.microsoft.com/office/drawing/2014/main" id="{7E5F7203-5AAD-4F88-B80A-FB1E99309479}"/>
              </a:ext>
            </a:extLst>
          </p:cNvPr>
          <p:cNvSpPr>
            <a:spLocks noGrp="1"/>
          </p:cNvSpPr>
          <p:nvPr>
            <p:ph idx="1"/>
          </p:nvPr>
        </p:nvSpPr>
        <p:spPr>
          <a:xfrm>
            <a:off x="960119" y="951344"/>
            <a:ext cx="10515600" cy="5504873"/>
          </a:xfrm>
        </p:spPr>
        <p:txBody>
          <a:bodyPr>
            <a:noAutofit/>
          </a:bodyPr>
          <a:lstStyle/>
          <a:p>
            <a:pPr marL="0" indent="0">
              <a:buNone/>
            </a:pPr>
            <a:r>
              <a:rPr lang="nl-NL" sz="1600" dirty="0"/>
              <a:t>Opdracht: noteer alle risico’s en aandachtspunten die zij benoemd.</a:t>
            </a:r>
          </a:p>
          <a:p>
            <a:r>
              <a:rPr lang="nl-NL" sz="1600" dirty="0"/>
              <a:t>Vergunningen (regels)</a:t>
            </a:r>
          </a:p>
          <a:p>
            <a:r>
              <a:rPr lang="nl-NL" sz="1600" dirty="0"/>
              <a:t>Doorlooptijd (haalbaarheid)</a:t>
            </a:r>
          </a:p>
          <a:p>
            <a:r>
              <a:rPr lang="nl-NL" sz="1600" dirty="0"/>
              <a:t>Verplaatsen museum objecten (schade)</a:t>
            </a:r>
          </a:p>
          <a:p>
            <a:r>
              <a:rPr lang="nl-NL" sz="1600" dirty="0"/>
              <a:t>Verzekering checken (schade)</a:t>
            </a:r>
          </a:p>
          <a:p>
            <a:r>
              <a:rPr lang="nl-NL" sz="1600" dirty="0"/>
              <a:t>Licht (binnen) </a:t>
            </a:r>
          </a:p>
          <a:p>
            <a:r>
              <a:rPr lang="nl-NL" sz="1600" dirty="0" err="1"/>
              <a:t>Toegangswegenchecken</a:t>
            </a:r>
            <a:r>
              <a:rPr lang="nl-NL" sz="1600" dirty="0"/>
              <a:t> (haalbaarheid)</a:t>
            </a:r>
          </a:p>
          <a:p>
            <a:r>
              <a:rPr lang="nl-NL" sz="1600" dirty="0"/>
              <a:t>Gebruiksvergunning/omgevingsvergunning (veiligheid)</a:t>
            </a:r>
          </a:p>
          <a:p>
            <a:r>
              <a:rPr lang="nl-NL" sz="1600" dirty="0"/>
              <a:t>Bereikbaarheid (congestie)</a:t>
            </a:r>
          </a:p>
          <a:p>
            <a:r>
              <a:rPr lang="nl-NL" sz="1600" dirty="0"/>
              <a:t>Open vuur / vuurwerk</a:t>
            </a:r>
          </a:p>
          <a:p>
            <a:r>
              <a:rPr lang="nl-NL" sz="1600" dirty="0"/>
              <a:t>Laden en lossen: openingstijden (planning)</a:t>
            </a:r>
          </a:p>
          <a:p>
            <a:pPr lvl="1"/>
            <a:r>
              <a:rPr lang="nl-NL" sz="1600" dirty="0"/>
              <a:t>Personeel</a:t>
            </a:r>
          </a:p>
          <a:p>
            <a:r>
              <a:rPr lang="nl-NL" sz="1600" dirty="0"/>
              <a:t>Locatieregels</a:t>
            </a:r>
          </a:p>
          <a:p>
            <a:pPr lvl="1"/>
            <a:r>
              <a:rPr lang="nl-NL" sz="1600" dirty="0"/>
              <a:t>kwetsbaarheden</a:t>
            </a:r>
          </a:p>
          <a:p>
            <a:r>
              <a:rPr lang="nl-NL" sz="1600" dirty="0"/>
              <a:t>Faciliteiten</a:t>
            </a:r>
          </a:p>
          <a:p>
            <a:pPr lvl="1"/>
            <a:r>
              <a:rPr lang="nl-NL" sz="1600" dirty="0"/>
              <a:t>Toiletten</a:t>
            </a:r>
          </a:p>
          <a:p>
            <a:pPr lvl="1"/>
            <a:r>
              <a:rPr lang="nl-NL" sz="1600" dirty="0"/>
              <a:t>Stroom</a:t>
            </a:r>
          </a:p>
          <a:p>
            <a:endParaRPr lang="nl-NL" sz="1600" dirty="0"/>
          </a:p>
        </p:txBody>
      </p:sp>
    </p:spTree>
    <p:extLst>
      <p:ext uri="{BB962C8B-B14F-4D97-AF65-F5344CB8AC3E}">
        <p14:creationId xmlns:p14="http://schemas.microsoft.com/office/powerpoint/2010/main" val="190297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500"/>
                                        <p:tgtEl>
                                          <p:spTgt spid="3">
                                            <p:txEl>
                                              <p:pRg st="9" end="9"/>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500"/>
                                        <p:tgtEl>
                                          <p:spTgt spid="3">
                                            <p:txEl>
                                              <p:pRg st="10" end="10"/>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animEffect transition="in" filter="fade">
                                      <p:cBhvr>
                                        <p:cTn id="40" dur="500"/>
                                        <p:tgtEl>
                                          <p:spTgt spid="3">
                                            <p:txEl>
                                              <p:pRg st="11" end="11"/>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Effect transition="in" filter="fade">
                                      <p:cBhvr>
                                        <p:cTn id="43" dur="500"/>
                                        <p:tgtEl>
                                          <p:spTgt spid="3">
                                            <p:txEl>
                                              <p:pRg st="12" end="12"/>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3">
                                            <p:txEl>
                                              <p:pRg st="13" end="13"/>
                                            </p:txEl>
                                          </p:spTgt>
                                        </p:tgtEl>
                                        <p:attrNameLst>
                                          <p:attrName>style.visibility</p:attrName>
                                        </p:attrNameLst>
                                      </p:cBhvr>
                                      <p:to>
                                        <p:strVal val="visible"/>
                                      </p:to>
                                    </p:set>
                                    <p:animEffect transition="in" filter="fade">
                                      <p:cBhvr>
                                        <p:cTn id="46" dur="500"/>
                                        <p:tgtEl>
                                          <p:spTgt spid="3">
                                            <p:txEl>
                                              <p:pRg st="13" end="13"/>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3">
                                            <p:txEl>
                                              <p:pRg st="14" end="14"/>
                                            </p:txEl>
                                          </p:spTgt>
                                        </p:tgtEl>
                                        <p:attrNameLst>
                                          <p:attrName>style.visibility</p:attrName>
                                        </p:attrNameLst>
                                      </p:cBhvr>
                                      <p:to>
                                        <p:strVal val="visible"/>
                                      </p:to>
                                    </p:set>
                                    <p:animEffect transition="in" filter="fade">
                                      <p:cBhvr>
                                        <p:cTn id="49" dur="500"/>
                                        <p:tgtEl>
                                          <p:spTgt spid="3">
                                            <p:txEl>
                                              <p:pRg st="14" end="14"/>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3">
                                            <p:txEl>
                                              <p:pRg st="15" end="15"/>
                                            </p:txEl>
                                          </p:spTgt>
                                        </p:tgtEl>
                                        <p:attrNameLst>
                                          <p:attrName>style.visibility</p:attrName>
                                        </p:attrNameLst>
                                      </p:cBhvr>
                                      <p:to>
                                        <p:strVal val="visible"/>
                                      </p:to>
                                    </p:set>
                                    <p:animEffect transition="in" filter="fade">
                                      <p:cBhvr>
                                        <p:cTn id="52" dur="500"/>
                                        <p:tgtEl>
                                          <p:spTgt spid="3">
                                            <p:txEl>
                                              <p:pRg st="15" end="15"/>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3">
                                            <p:txEl>
                                              <p:pRg st="16" end="16"/>
                                            </p:txEl>
                                          </p:spTgt>
                                        </p:tgtEl>
                                        <p:attrNameLst>
                                          <p:attrName>style.visibility</p:attrName>
                                        </p:attrNameLst>
                                      </p:cBhvr>
                                      <p:to>
                                        <p:strVal val="visible"/>
                                      </p:to>
                                    </p:set>
                                    <p:animEffect transition="in" filter="fade">
                                      <p:cBhvr>
                                        <p:cTn id="55" dur="5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2DDDA8-A5E6-48A8-8280-50E8FF4A6A50}"/>
              </a:ext>
            </a:extLst>
          </p:cNvPr>
          <p:cNvSpPr>
            <a:spLocks noGrp="1"/>
          </p:cNvSpPr>
          <p:nvPr>
            <p:ph type="title"/>
          </p:nvPr>
        </p:nvSpPr>
        <p:spPr>
          <a:xfrm>
            <a:off x="960120" y="317814"/>
            <a:ext cx="10268712" cy="1700784"/>
          </a:xfrm>
        </p:spPr>
        <p:txBody>
          <a:bodyPr>
            <a:normAutofit/>
          </a:bodyPr>
          <a:lstStyle/>
          <a:p>
            <a:r>
              <a:rPr lang="nl-NL" b="1" dirty="0">
                <a:solidFill>
                  <a:srgbClr val="7030A0"/>
                </a:solidFill>
              </a:rPr>
              <a:t>Veiligheidsketen</a:t>
            </a:r>
          </a:p>
        </p:txBody>
      </p:sp>
      <p:sp>
        <p:nvSpPr>
          <p:cNvPr id="16" name="Tijdelijke aanduiding voor inhoud 2">
            <a:extLst>
              <a:ext uri="{FF2B5EF4-FFF2-40B4-BE49-F238E27FC236}">
                <a16:creationId xmlns:a16="http://schemas.microsoft.com/office/drawing/2014/main" id="{1E64C55E-DAFE-417D-9844-FFF4282AB0AB}"/>
              </a:ext>
            </a:extLst>
          </p:cNvPr>
          <p:cNvSpPr>
            <a:spLocks noGrp="1"/>
          </p:cNvSpPr>
          <p:nvPr>
            <p:ph idx="1"/>
          </p:nvPr>
        </p:nvSpPr>
        <p:spPr>
          <a:xfrm>
            <a:off x="4789822" y="1770062"/>
            <a:ext cx="6223961" cy="3317875"/>
          </a:xfrm>
        </p:spPr>
        <p:txBody>
          <a:bodyPr anchor="ctr">
            <a:normAutofit/>
          </a:bodyPr>
          <a:lstStyle/>
          <a:p>
            <a:pPr marL="514350" indent="-514350">
              <a:lnSpc>
                <a:spcPct val="91000"/>
              </a:lnSpc>
              <a:buAutoNum type="arabicPeriod"/>
            </a:pPr>
            <a:r>
              <a:rPr lang="nl-NL" sz="2400" dirty="0"/>
              <a:t>proactie; het inkaderen van de risico’s; </a:t>
            </a:r>
          </a:p>
          <a:p>
            <a:pPr marL="514350" indent="-514350">
              <a:lnSpc>
                <a:spcPct val="91000"/>
              </a:lnSpc>
              <a:buAutoNum type="arabicPeriod"/>
            </a:pPr>
            <a:r>
              <a:rPr lang="nl-NL" sz="2400" dirty="0"/>
              <a:t>preventie; het opleggen van maatregelen; </a:t>
            </a:r>
          </a:p>
          <a:p>
            <a:pPr marL="514350" indent="-514350">
              <a:lnSpc>
                <a:spcPct val="91000"/>
              </a:lnSpc>
              <a:buAutoNum type="arabicPeriod"/>
            </a:pPr>
            <a:r>
              <a:rPr lang="nl-NL" sz="2400" dirty="0"/>
              <a:t>preparatie; het voorbereiden van de bestrijding; </a:t>
            </a:r>
          </a:p>
          <a:p>
            <a:pPr marL="514350" indent="-514350">
              <a:lnSpc>
                <a:spcPct val="91000"/>
              </a:lnSpc>
              <a:buAutoNum type="arabicPeriod"/>
            </a:pPr>
            <a:r>
              <a:rPr lang="nl-NL" sz="2400" dirty="0"/>
              <a:t>repressie; het optreden bij incidenten;</a:t>
            </a:r>
          </a:p>
          <a:p>
            <a:pPr marL="514350" indent="-514350">
              <a:lnSpc>
                <a:spcPct val="91000"/>
              </a:lnSpc>
              <a:buAutoNum type="arabicPeriod"/>
            </a:pPr>
            <a:r>
              <a:rPr lang="nl-NL" sz="2400" dirty="0"/>
              <a:t>nazorg. </a:t>
            </a:r>
          </a:p>
        </p:txBody>
      </p:sp>
      <p:pic>
        <p:nvPicPr>
          <p:cNvPr id="3" name="Picture 2" descr="undefined">
            <a:extLst>
              <a:ext uri="{FF2B5EF4-FFF2-40B4-BE49-F238E27FC236}">
                <a16:creationId xmlns:a16="http://schemas.microsoft.com/office/drawing/2014/main" id="{E4FC4FF9-8131-8E65-09E1-FDD5629E16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071" y="2018598"/>
            <a:ext cx="4615543"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21072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2DDDA8-A5E6-48A8-8280-50E8FF4A6A50}"/>
              </a:ext>
            </a:extLst>
          </p:cNvPr>
          <p:cNvSpPr>
            <a:spLocks noGrp="1"/>
          </p:cNvSpPr>
          <p:nvPr>
            <p:ph type="title"/>
          </p:nvPr>
        </p:nvSpPr>
        <p:spPr>
          <a:xfrm>
            <a:off x="960120" y="317814"/>
            <a:ext cx="10268712" cy="1700784"/>
          </a:xfrm>
        </p:spPr>
        <p:txBody>
          <a:bodyPr>
            <a:normAutofit/>
          </a:bodyPr>
          <a:lstStyle/>
          <a:p>
            <a:r>
              <a:rPr lang="nl-NL" dirty="0"/>
              <a:t>Veiligheidsplan</a:t>
            </a:r>
          </a:p>
        </p:txBody>
      </p:sp>
      <p:sp>
        <p:nvSpPr>
          <p:cNvPr id="16" name="Tijdelijke aanduiding voor inhoud 2">
            <a:extLst>
              <a:ext uri="{FF2B5EF4-FFF2-40B4-BE49-F238E27FC236}">
                <a16:creationId xmlns:a16="http://schemas.microsoft.com/office/drawing/2014/main" id="{1E64C55E-DAFE-417D-9844-FFF4282AB0AB}"/>
              </a:ext>
            </a:extLst>
          </p:cNvPr>
          <p:cNvSpPr>
            <a:spLocks noGrp="1"/>
          </p:cNvSpPr>
          <p:nvPr>
            <p:ph idx="1"/>
          </p:nvPr>
        </p:nvSpPr>
        <p:spPr>
          <a:xfrm>
            <a:off x="1073360" y="1770062"/>
            <a:ext cx="9964753" cy="4584085"/>
          </a:xfrm>
        </p:spPr>
        <p:txBody>
          <a:bodyPr anchor="ctr">
            <a:normAutofit fontScale="85000" lnSpcReduction="20000"/>
          </a:bodyPr>
          <a:lstStyle/>
          <a:p>
            <a:pPr marL="514350" indent="-514350">
              <a:lnSpc>
                <a:spcPct val="91000"/>
              </a:lnSpc>
              <a:buAutoNum type="arabicPeriod"/>
            </a:pPr>
            <a:r>
              <a:rPr lang="nl-NL" sz="2400" dirty="0"/>
              <a:t>EHBO</a:t>
            </a:r>
          </a:p>
          <a:p>
            <a:pPr lvl="1">
              <a:lnSpc>
                <a:spcPct val="91000"/>
              </a:lnSpc>
            </a:pPr>
            <a:r>
              <a:rPr lang="nl-NL" sz="2000" dirty="0"/>
              <a:t>AED</a:t>
            </a:r>
          </a:p>
          <a:p>
            <a:pPr marL="514350" indent="-514350">
              <a:lnSpc>
                <a:spcPct val="91000"/>
              </a:lnSpc>
              <a:buAutoNum type="arabicPeriod"/>
            </a:pPr>
            <a:r>
              <a:rPr lang="nl-NL" sz="2400" dirty="0"/>
              <a:t>Brandveiligheid</a:t>
            </a:r>
          </a:p>
          <a:p>
            <a:pPr marL="514350" indent="-514350">
              <a:lnSpc>
                <a:spcPct val="91000"/>
              </a:lnSpc>
              <a:buAutoNum type="arabicPeriod"/>
            </a:pPr>
            <a:r>
              <a:rPr lang="nl-NL" sz="2400" dirty="0"/>
              <a:t>Personeel (VOG)</a:t>
            </a:r>
          </a:p>
          <a:p>
            <a:pPr marL="514350" indent="-514350">
              <a:lnSpc>
                <a:spcPct val="91000"/>
              </a:lnSpc>
              <a:buAutoNum type="arabicPeriod"/>
            </a:pPr>
            <a:r>
              <a:rPr lang="nl-NL" sz="2400" dirty="0"/>
              <a:t>Toegang</a:t>
            </a:r>
          </a:p>
          <a:p>
            <a:pPr lvl="1">
              <a:lnSpc>
                <a:spcPct val="91000"/>
              </a:lnSpc>
            </a:pPr>
            <a:r>
              <a:rPr lang="nl-NL" sz="2000" dirty="0"/>
              <a:t>Controle</a:t>
            </a:r>
          </a:p>
          <a:p>
            <a:pPr lvl="1">
              <a:lnSpc>
                <a:spcPct val="91000"/>
              </a:lnSpc>
            </a:pPr>
            <a:r>
              <a:rPr lang="nl-NL" sz="2000" dirty="0"/>
              <a:t>Kaarten</a:t>
            </a:r>
          </a:p>
          <a:p>
            <a:pPr lvl="1">
              <a:lnSpc>
                <a:spcPct val="91000"/>
              </a:lnSpc>
            </a:pPr>
            <a:r>
              <a:rPr lang="nl-NL" sz="2000" dirty="0"/>
              <a:t>Entree</a:t>
            </a:r>
          </a:p>
          <a:p>
            <a:pPr marL="514350" indent="-514350">
              <a:lnSpc>
                <a:spcPct val="91000"/>
              </a:lnSpc>
              <a:buAutoNum type="arabicPeriod"/>
            </a:pPr>
            <a:r>
              <a:rPr lang="nl-NL" sz="2400" dirty="0"/>
              <a:t>Beveiliging</a:t>
            </a:r>
          </a:p>
          <a:p>
            <a:pPr marL="514350" indent="-514350">
              <a:lnSpc>
                <a:spcPct val="91000"/>
              </a:lnSpc>
              <a:buAutoNum type="arabicPeriod"/>
            </a:pPr>
            <a:r>
              <a:rPr lang="nl-NL" sz="2400" dirty="0" err="1"/>
              <a:t>Crowdmanagement</a:t>
            </a:r>
            <a:r>
              <a:rPr lang="nl-NL" sz="2400" dirty="0"/>
              <a:t> en </a:t>
            </a:r>
            <a:r>
              <a:rPr lang="nl-NL" sz="2400" dirty="0" err="1"/>
              <a:t>crowdcontrol</a:t>
            </a:r>
            <a:r>
              <a:rPr lang="nl-NL" sz="2400" dirty="0"/>
              <a:t> (congestie)</a:t>
            </a:r>
          </a:p>
          <a:p>
            <a:pPr marL="514350" indent="-514350">
              <a:lnSpc>
                <a:spcPct val="91000"/>
              </a:lnSpc>
              <a:buAutoNum type="arabicPeriod"/>
            </a:pPr>
            <a:r>
              <a:rPr lang="nl-NL" sz="2400" dirty="0"/>
              <a:t>Sanitaire voorzieningen</a:t>
            </a:r>
          </a:p>
          <a:p>
            <a:pPr marL="514350" indent="-514350">
              <a:lnSpc>
                <a:spcPct val="91000"/>
              </a:lnSpc>
              <a:buAutoNum type="arabicPeriod"/>
            </a:pPr>
            <a:r>
              <a:rPr lang="nl-NL" sz="2400" dirty="0"/>
              <a:t>Horeca</a:t>
            </a:r>
          </a:p>
          <a:p>
            <a:pPr marL="514350" indent="-514350">
              <a:lnSpc>
                <a:spcPct val="91000"/>
              </a:lnSpc>
              <a:buAutoNum type="arabicPeriod"/>
            </a:pPr>
            <a:r>
              <a:rPr lang="nl-NL" sz="2400" dirty="0"/>
              <a:t>Vuurwerk</a:t>
            </a:r>
          </a:p>
          <a:p>
            <a:pPr marL="514350" indent="-514350">
              <a:lnSpc>
                <a:spcPct val="91000"/>
              </a:lnSpc>
              <a:buAutoNum type="arabicPeriod"/>
            </a:pPr>
            <a:r>
              <a:rPr lang="nl-NL" sz="2400" dirty="0"/>
              <a:t>Ontruiming</a:t>
            </a:r>
          </a:p>
        </p:txBody>
      </p:sp>
    </p:spTree>
    <p:extLst>
      <p:ext uri="{BB962C8B-B14F-4D97-AF65-F5344CB8AC3E}">
        <p14:creationId xmlns:p14="http://schemas.microsoft.com/office/powerpoint/2010/main" val="11631346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EBECCC-23F4-9851-669B-5BC6975C0232}"/>
              </a:ext>
            </a:extLst>
          </p:cNvPr>
          <p:cNvSpPr>
            <a:spLocks noGrp="1"/>
          </p:cNvSpPr>
          <p:nvPr>
            <p:ph type="title"/>
          </p:nvPr>
        </p:nvSpPr>
        <p:spPr/>
        <p:txBody>
          <a:bodyPr/>
          <a:lstStyle/>
          <a:p>
            <a:r>
              <a:rPr lang="nl-NL" dirty="0"/>
              <a:t>Wijkcentrum in de Boomtak </a:t>
            </a:r>
          </a:p>
        </p:txBody>
      </p:sp>
      <p:pic>
        <p:nvPicPr>
          <p:cNvPr id="1026" name="Picture 2" descr="Wijkcentrum In De Boomtak gaat certificaten verkopen • Tilburgers.nl">
            <a:extLst>
              <a:ext uri="{FF2B5EF4-FFF2-40B4-BE49-F238E27FC236}">
                <a16:creationId xmlns:a16="http://schemas.microsoft.com/office/drawing/2014/main" id="{9B1C33A8-04B5-23F6-CA38-B03F944730A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20668" y="1611329"/>
            <a:ext cx="6508728" cy="4881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61235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59000E-A72B-47E0-72EF-8F227CE24030}"/>
              </a:ext>
            </a:extLst>
          </p:cNvPr>
          <p:cNvSpPr>
            <a:spLocks noGrp="1"/>
          </p:cNvSpPr>
          <p:nvPr>
            <p:ph type="title"/>
          </p:nvPr>
        </p:nvSpPr>
        <p:spPr/>
        <p:txBody>
          <a:bodyPr/>
          <a:lstStyle/>
          <a:p>
            <a:r>
              <a:rPr lang="nl-NL" dirty="0">
                <a:solidFill>
                  <a:srgbClr val="7030A0"/>
                </a:solidFill>
              </a:rPr>
              <a:t>Tot slot; Vandaag </a:t>
            </a:r>
          </a:p>
        </p:txBody>
      </p:sp>
      <p:sp>
        <p:nvSpPr>
          <p:cNvPr id="3" name="Tijdelijke aanduiding voor inhoud 2">
            <a:extLst>
              <a:ext uri="{FF2B5EF4-FFF2-40B4-BE49-F238E27FC236}">
                <a16:creationId xmlns:a16="http://schemas.microsoft.com/office/drawing/2014/main" id="{4B931CA3-6CF6-C07B-90B2-8DB45FB1F34A}"/>
              </a:ext>
            </a:extLst>
          </p:cNvPr>
          <p:cNvSpPr>
            <a:spLocks noGrp="1"/>
          </p:cNvSpPr>
          <p:nvPr>
            <p:ph idx="1"/>
          </p:nvPr>
        </p:nvSpPr>
        <p:spPr/>
        <p:txBody>
          <a:bodyPr/>
          <a:lstStyle/>
          <a:p>
            <a:r>
              <a:rPr lang="nl-NL" dirty="0"/>
              <a:t>Stel allemaal </a:t>
            </a:r>
            <a:r>
              <a:rPr lang="nl-NL" u="sng" dirty="0"/>
              <a:t>minimaal 2 vragen </a:t>
            </a:r>
            <a:r>
              <a:rPr lang="nl-NL" dirty="0"/>
              <a:t>op voor wijkcentrum In de Boomtak</a:t>
            </a:r>
            <a:br>
              <a:rPr lang="nl-NL" dirty="0"/>
            </a:br>
            <a:r>
              <a:rPr lang="nl-NL" dirty="0"/>
              <a:t>(einde van de les, af) </a:t>
            </a:r>
          </a:p>
          <a:p>
            <a:r>
              <a:rPr lang="nl-NL" dirty="0"/>
              <a:t>Tijd voor LA3</a:t>
            </a:r>
          </a:p>
          <a:p>
            <a:r>
              <a:rPr lang="nl-NL" dirty="0"/>
              <a:t>Feedback friends groepen maken </a:t>
            </a:r>
          </a:p>
          <a:p>
            <a:r>
              <a:rPr lang="nl-NL" dirty="0"/>
              <a:t>Invulling laatste les </a:t>
            </a:r>
          </a:p>
          <a:p>
            <a:r>
              <a:rPr lang="nl-NL" dirty="0"/>
              <a:t>Overige vragen </a:t>
            </a:r>
          </a:p>
        </p:txBody>
      </p:sp>
    </p:spTree>
    <p:extLst>
      <p:ext uri="{BB962C8B-B14F-4D97-AF65-F5344CB8AC3E}">
        <p14:creationId xmlns:p14="http://schemas.microsoft.com/office/powerpoint/2010/main" val="3903562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nswering &amp;#39;how are you&amp;#39; amid COVID-19 and election stress - Los Angeles  Times">
            <a:extLst>
              <a:ext uri="{FF2B5EF4-FFF2-40B4-BE49-F238E27FC236}">
                <a16:creationId xmlns:a16="http://schemas.microsoft.com/office/drawing/2014/main" id="{DBC63F31-1AB2-4BE7-9AC2-638CCB41AF0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056" r="8413" b="-1"/>
          <a:stretch/>
        </p:blipFill>
        <p:spPr bwMode="auto">
          <a:xfrm>
            <a:off x="20" y="431"/>
            <a:ext cx="8684206" cy="6857569"/>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a:extLst>
              <a:ext uri="{FF2B5EF4-FFF2-40B4-BE49-F238E27FC236}">
                <a16:creationId xmlns:a16="http://schemas.microsoft.com/office/drawing/2014/main" id="{1E5324A0-832C-4BF0-9E6C-7BAE65166303}"/>
              </a:ext>
            </a:extLst>
          </p:cNvPr>
          <p:cNvSpPr>
            <a:spLocks noGrp="1"/>
          </p:cNvSpPr>
          <p:nvPr>
            <p:ph idx="1"/>
          </p:nvPr>
        </p:nvSpPr>
        <p:spPr>
          <a:xfrm>
            <a:off x="8994175" y="652220"/>
            <a:ext cx="2942813" cy="5553559"/>
          </a:xfrm>
        </p:spPr>
        <p:txBody>
          <a:bodyPr>
            <a:normAutofit/>
          </a:bodyPr>
          <a:lstStyle/>
          <a:p>
            <a:pPr marL="0" indent="0">
              <a:buNone/>
            </a:pPr>
            <a:endParaRPr lang="en-US" sz="2000" b="1" dirty="0"/>
          </a:p>
          <a:p>
            <a:pPr marL="0" indent="0">
              <a:buNone/>
            </a:pPr>
            <a:endParaRPr lang="en-US" sz="2000" b="1" dirty="0"/>
          </a:p>
          <a:p>
            <a:pPr marL="0" indent="0">
              <a:buNone/>
            </a:pPr>
            <a:r>
              <a:rPr lang="en-US" sz="2000" b="1" dirty="0"/>
              <a:t>Wil je </a:t>
            </a:r>
            <a:r>
              <a:rPr lang="en-US" sz="2000" b="1" dirty="0" err="1"/>
              <a:t>iets</a:t>
            </a:r>
            <a:r>
              <a:rPr lang="en-US" sz="2000" b="1" dirty="0"/>
              <a:t> </a:t>
            </a:r>
            <a:r>
              <a:rPr lang="en-US" sz="2000" b="1" dirty="0" err="1"/>
              <a:t>delen</a:t>
            </a:r>
            <a:r>
              <a:rPr lang="en-US" sz="2000" b="1" dirty="0"/>
              <a:t>?</a:t>
            </a:r>
            <a:br>
              <a:rPr lang="en-US" sz="2000" dirty="0"/>
            </a:br>
            <a:r>
              <a:rPr lang="en-US" sz="2000" dirty="0" err="1"/>
              <a:t>positief</a:t>
            </a:r>
            <a:r>
              <a:rPr lang="en-US" sz="2000" dirty="0"/>
              <a:t>…</a:t>
            </a:r>
            <a:br>
              <a:rPr lang="en-US" sz="2000" dirty="0"/>
            </a:br>
            <a:r>
              <a:rPr lang="en-US" sz="2000" dirty="0"/>
              <a:t>minder </a:t>
            </a:r>
            <a:r>
              <a:rPr lang="en-US" sz="2000" dirty="0" err="1"/>
              <a:t>positief</a:t>
            </a:r>
            <a:r>
              <a:rPr lang="en-US" sz="2000" dirty="0"/>
              <a:t>…</a:t>
            </a:r>
          </a:p>
          <a:p>
            <a:pPr marL="0" indent="0">
              <a:buNone/>
            </a:pPr>
            <a:endParaRPr lang="en-US" sz="2000" dirty="0"/>
          </a:p>
          <a:p>
            <a:pPr marL="0" indent="0">
              <a:buNone/>
            </a:pPr>
            <a:r>
              <a:rPr lang="en-US" sz="2000" b="1" dirty="0"/>
              <a:t>Hoe was je weekend?</a:t>
            </a:r>
          </a:p>
          <a:p>
            <a:pPr marL="0" indent="0">
              <a:buNone/>
            </a:pPr>
            <a:endParaRPr lang="en-US" sz="2000" b="1" dirty="0"/>
          </a:p>
          <a:p>
            <a:pPr marL="0" indent="0">
              <a:buNone/>
            </a:pPr>
            <a:r>
              <a:rPr lang="en-US" sz="2000" b="1" dirty="0" err="1"/>
              <a:t>Iets</a:t>
            </a:r>
            <a:r>
              <a:rPr lang="en-US" sz="2000" b="1" dirty="0"/>
              <a:t> </a:t>
            </a:r>
            <a:r>
              <a:rPr lang="en-US" sz="2000" b="1" dirty="0" err="1"/>
              <a:t>waar</a:t>
            </a:r>
            <a:r>
              <a:rPr lang="en-US" sz="2000" b="1" dirty="0"/>
              <a:t> </a:t>
            </a:r>
            <a:r>
              <a:rPr lang="en-US" sz="2000" b="1" dirty="0" err="1"/>
              <a:t>ik</a:t>
            </a:r>
            <a:r>
              <a:rPr lang="en-US" sz="2000" b="1" dirty="0"/>
              <a:t>/</a:t>
            </a:r>
            <a:r>
              <a:rPr lang="en-US" sz="2000" b="1" dirty="0" err="1"/>
              <a:t>wij</a:t>
            </a:r>
            <a:r>
              <a:rPr lang="en-US" sz="2000" b="1" dirty="0"/>
              <a:t> </a:t>
            </a:r>
            <a:r>
              <a:rPr lang="en-US" sz="2000" b="1" dirty="0" err="1"/>
              <a:t>rekening</a:t>
            </a:r>
            <a:r>
              <a:rPr lang="en-US" sz="2000" b="1" dirty="0"/>
              <a:t> mee </a:t>
            </a:r>
            <a:r>
              <a:rPr lang="en-US" sz="2000" b="1" dirty="0" err="1"/>
              <a:t>moeten</a:t>
            </a:r>
            <a:r>
              <a:rPr lang="en-US" sz="2000" b="1" dirty="0"/>
              <a:t> </a:t>
            </a:r>
            <a:r>
              <a:rPr lang="en-US" sz="2000" b="1" dirty="0" err="1"/>
              <a:t>houden</a:t>
            </a:r>
            <a:r>
              <a:rPr lang="en-US" sz="2000" b="1" dirty="0"/>
              <a:t>.</a:t>
            </a:r>
          </a:p>
          <a:p>
            <a:pPr marL="0" indent="0">
              <a:buNone/>
            </a:pPr>
            <a:endParaRPr lang="en-US" sz="2000" b="1" dirty="0"/>
          </a:p>
          <a:p>
            <a:pPr marL="0" indent="0">
              <a:buNone/>
            </a:pPr>
            <a:endParaRPr lang="en-US" sz="2000" b="1" dirty="0"/>
          </a:p>
          <a:p>
            <a:pPr marL="0" indent="0">
              <a:buNone/>
            </a:pPr>
            <a:endParaRPr lang="en-US" sz="2000" dirty="0"/>
          </a:p>
          <a:p>
            <a:pPr marL="0" indent="0">
              <a:buNone/>
            </a:pPr>
            <a:endParaRPr lang="en-US" sz="2000" dirty="0"/>
          </a:p>
        </p:txBody>
      </p:sp>
    </p:spTree>
    <p:extLst>
      <p:ext uri="{BB962C8B-B14F-4D97-AF65-F5344CB8AC3E}">
        <p14:creationId xmlns:p14="http://schemas.microsoft.com/office/powerpoint/2010/main" val="904873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B606C2-5BF9-4C01-B02F-0495AB573A26}"/>
              </a:ext>
            </a:extLst>
          </p:cNvPr>
          <p:cNvSpPr>
            <a:spLocks noGrp="1"/>
          </p:cNvSpPr>
          <p:nvPr>
            <p:ph type="title"/>
          </p:nvPr>
        </p:nvSpPr>
        <p:spPr/>
        <p:txBody>
          <a:bodyPr/>
          <a:lstStyle/>
          <a:p>
            <a:r>
              <a:rPr lang="nl-NL" b="1" dirty="0"/>
              <a:t>Vandaag</a:t>
            </a:r>
          </a:p>
        </p:txBody>
      </p:sp>
      <p:sp>
        <p:nvSpPr>
          <p:cNvPr id="3" name="Tijdelijke aanduiding voor inhoud 2">
            <a:extLst>
              <a:ext uri="{FF2B5EF4-FFF2-40B4-BE49-F238E27FC236}">
                <a16:creationId xmlns:a16="http://schemas.microsoft.com/office/drawing/2014/main" id="{76D380B1-7184-4AD7-96A8-5D421148340A}"/>
              </a:ext>
            </a:extLst>
          </p:cNvPr>
          <p:cNvSpPr>
            <a:spLocks noGrp="1"/>
          </p:cNvSpPr>
          <p:nvPr>
            <p:ph idx="1"/>
          </p:nvPr>
        </p:nvSpPr>
        <p:spPr/>
        <p:txBody>
          <a:bodyPr>
            <a:normAutofit/>
          </a:bodyPr>
          <a:lstStyle/>
          <a:p>
            <a:r>
              <a:rPr lang="nl-NL" dirty="0"/>
              <a:t>Leerdoelen</a:t>
            </a:r>
          </a:p>
          <a:p>
            <a:r>
              <a:rPr lang="nl-NL" dirty="0"/>
              <a:t>Actualiteiten &amp; </a:t>
            </a:r>
            <a:r>
              <a:rPr lang="nl-NL" dirty="0" err="1"/>
              <a:t>funfacts</a:t>
            </a:r>
            <a:endParaRPr lang="nl-NL" dirty="0"/>
          </a:p>
          <a:p>
            <a:r>
              <a:rPr lang="nl-NL" dirty="0"/>
              <a:t>Adviesopdracht</a:t>
            </a:r>
          </a:p>
          <a:p>
            <a:r>
              <a:rPr lang="nl-NL" dirty="0"/>
              <a:t>Vragen opstellen voor Community ‘In de Boomtak’ </a:t>
            </a:r>
          </a:p>
          <a:p>
            <a:r>
              <a:rPr lang="nl-NL" dirty="0"/>
              <a:t>Reacties gastles / input laatste les </a:t>
            </a:r>
          </a:p>
          <a:p>
            <a:r>
              <a:rPr lang="nl-NL" dirty="0"/>
              <a:t>Tijd om aan je LA te werken </a:t>
            </a:r>
          </a:p>
          <a:p>
            <a:endParaRPr lang="nl-NL" dirty="0"/>
          </a:p>
          <a:p>
            <a:endParaRPr lang="nl-NL" dirty="0"/>
          </a:p>
        </p:txBody>
      </p:sp>
    </p:spTree>
    <p:extLst>
      <p:ext uri="{BB962C8B-B14F-4D97-AF65-F5344CB8AC3E}">
        <p14:creationId xmlns:p14="http://schemas.microsoft.com/office/powerpoint/2010/main" val="1364888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87B8ED-6CF3-4220-9DF8-C912D594A3AD}"/>
              </a:ext>
            </a:extLst>
          </p:cNvPr>
          <p:cNvSpPr>
            <a:spLocks noGrp="1"/>
          </p:cNvSpPr>
          <p:nvPr>
            <p:ph type="title"/>
          </p:nvPr>
        </p:nvSpPr>
        <p:spPr/>
        <p:txBody>
          <a:bodyPr/>
          <a:lstStyle/>
          <a:p>
            <a:r>
              <a:rPr lang="nl-NL" b="1" dirty="0"/>
              <a:t>Leerdoelen - les 6</a:t>
            </a:r>
          </a:p>
        </p:txBody>
      </p:sp>
      <p:sp>
        <p:nvSpPr>
          <p:cNvPr id="3" name="Tijdelijke aanduiding voor inhoud 2">
            <a:extLst>
              <a:ext uri="{FF2B5EF4-FFF2-40B4-BE49-F238E27FC236}">
                <a16:creationId xmlns:a16="http://schemas.microsoft.com/office/drawing/2014/main" id="{10BF9FE2-0B9B-49C3-978E-63845B117598}"/>
              </a:ext>
            </a:extLst>
          </p:cNvPr>
          <p:cNvSpPr>
            <a:spLocks noGrp="1"/>
          </p:cNvSpPr>
          <p:nvPr>
            <p:ph idx="1"/>
          </p:nvPr>
        </p:nvSpPr>
        <p:spPr/>
        <p:txBody>
          <a:bodyPr>
            <a:normAutofit/>
          </a:bodyPr>
          <a:lstStyle/>
          <a:p>
            <a:pPr marL="0" indent="0">
              <a:buNone/>
            </a:pPr>
            <a:r>
              <a:rPr lang="nl-NL" dirty="0"/>
              <a:t>Aan het einde van de les:</a:t>
            </a:r>
          </a:p>
          <a:p>
            <a:r>
              <a:rPr lang="nl-NL" dirty="0"/>
              <a:t>Weet je welke </a:t>
            </a:r>
            <a:r>
              <a:rPr lang="nl-NL" dirty="0">
                <a:solidFill>
                  <a:srgbClr val="7030A0"/>
                </a:solidFill>
              </a:rPr>
              <a:t>risico’s</a:t>
            </a:r>
            <a:r>
              <a:rPr lang="nl-NL" dirty="0"/>
              <a:t> er bij een evenement komen kijken.</a:t>
            </a:r>
          </a:p>
          <a:p>
            <a:r>
              <a:rPr lang="nl-NL" dirty="0"/>
              <a:t>Weet je hoe een</a:t>
            </a:r>
            <a:r>
              <a:rPr lang="nl-NL" dirty="0">
                <a:solidFill>
                  <a:srgbClr val="7030A0"/>
                </a:solidFill>
              </a:rPr>
              <a:t> veiligheidsplan </a:t>
            </a:r>
            <a:r>
              <a:rPr lang="nl-NL" dirty="0"/>
              <a:t>wordt opgesteld.</a:t>
            </a:r>
          </a:p>
          <a:p>
            <a:r>
              <a:rPr lang="nl-NL" dirty="0"/>
              <a:t>Weet je hoe </a:t>
            </a:r>
            <a:r>
              <a:rPr lang="nl-NL" dirty="0">
                <a:solidFill>
                  <a:srgbClr val="7030A0"/>
                </a:solidFill>
              </a:rPr>
              <a:t>risico’s</a:t>
            </a:r>
            <a:r>
              <a:rPr lang="nl-NL" dirty="0"/>
              <a:t> voor evenementen worden ingeschat</a:t>
            </a:r>
          </a:p>
          <a:p>
            <a:endParaRPr lang="nl-NL" dirty="0"/>
          </a:p>
          <a:p>
            <a:endParaRPr lang="nl-NL" dirty="0"/>
          </a:p>
          <a:p>
            <a:pPr marL="0" indent="0">
              <a:buNone/>
            </a:pPr>
            <a:endParaRPr lang="nl-NL" dirty="0"/>
          </a:p>
          <a:p>
            <a:pPr marL="0" indent="0">
              <a:buNone/>
            </a:pPr>
            <a:endParaRPr lang="nl-NL" dirty="0"/>
          </a:p>
          <a:p>
            <a:endParaRPr lang="nl-NL" dirty="0"/>
          </a:p>
          <a:p>
            <a:endParaRPr lang="nl-NL" dirty="0"/>
          </a:p>
          <a:p>
            <a:endParaRPr lang="nl-NL" dirty="0"/>
          </a:p>
          <a:p>
            <a:endParaRPr lang="nl-NL" dirty="0"/>
          </a:p>
          <a:p>
            <a:endParaRPr lang="nl-NL" dirty="0"/>
          </a:p>
        </p:txBody>
      </p:sp>
    </p:spTree>
    <p:extLst>
      <p:ext uri="{BB962C8B-B14F-4D97-AF65-F5344CB8AC3E}">
        <p14:creationId xmlns:p14="http://schemas.microsoft.com/office/powerpoint/2010/main" val="3366585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4B420D-1A52-6EE9-A10C-C9EFF4072D25}"/>
              </a:ext>
            </a:extLst>
          </p:cNvPr>
          <p:cNvSpPr>
            <a:spLocks noGrp="1"/>
          </p:cNvSpPr>
          <p:nvPr>
            <p:ph type="title"/>
          </p:nvPr>
        </p:nvSpPr>
        <p:spPr/>
        <p:txBody>
          <a:bodyPr/>
          <a:lstStyle/>
          <a:p>
            <a:r>
              <a:rPr lang="nl-NL" b="1" dirty="0">
                <a:solidFill>
                  <a:srgbClr val="7030A0"/>
                </a:solidFill>
              </a:rPr>
              <a:t>Feedback friends groepen </a:t>
            </a:r>
            <a:br>
              <a:rPr lang="nl-NL" b="1" dirty="0">
                <a:solidFill>
                  <a:srgbClr val="7030A0"/>
                </a:solidFill>
              </a:rPr>
            </a:br>
            <a:r>
              <a:rPr lang="nl-NL" b="1" i="1" dirty="0">
                <a:solidFill>
                  <a:srgbClr val="7030A0"/>
                </a:solidFill>
              </a:rPr>
              <a:t>(maak je kanaal aan op teams, voeg mij toe)</a:t>
            </a:r>
          </a:p>
        </p:txBody>
      </p:sp>
      <p:sp>
        <p:nvSpPr>
          <p:cNvPr id="3" name="Tijdelijke aanduiding voor inhoud 2">
            <a:extLst>
              <a:ext uri="{FF2B5EF4-FFF2-40B4-BE49-F238E27FC236}">
                <a16:creationId xmlns:a16="http://schemas.microsoft.com/office/drawing/2014/main" id="{76E94035-EDE0-B69C-DB80-7B0F00B76B66}"/>
              </a:ext>
            </a:extLst>
          </p:cNvPr>
          <p:cNvSpPr>
            <a:spLocks noGrp="1"/>
          </p:cNvSpPr>
          <p:nvPr>
            <p:ph idx="1"/>
          </p:nvPr>
        </p:nvSpPr>
        <p:spPr/>
        <p:txBody>
          <a:bodyPr>
            <a:normAutofit/>
          </a:bodyPr>
          <a:lstStyle/>
          <a:p>
            <a:r>
              <a:rPr lang="nl-NL" b="1" u="sng" dirty="0">
                <a:solidFill>
                  <a:srgbClr val="7030A0"/>
                </a:solidFill>
              </a:rPr>
              <a:t>Groep 1 </a:t>
            </a:r>
          </a:p>
          <a:p>
            <a:r>
              <a:rPr lang="nl-NL" dirty="0"/>
              <a:t>Laoise </a:t>
            </a:r>
          </a:p>
          <a:p>
            <a:r>
              <a:rPr lang="nl-NL" dirty="0"/>
              <a:t>Luke </a:t>
            </a:r>
          </a:p>
          <a:p>
            <a:r>
              <a:rPr lang="nl-NL" dirty="0"/>
              <a:t>Berend</a:t>
            </a:r>
          </a:p>
          <a:p>
            <a:r>
              <a:rPr lang="nl-NL" b="1" u="sng" dirty="0">
                <a:solidFill>
                  <a:srgbClr val="7030A0"/>
                </a:solidFill>
              </a:rPr>
              <a:t>Groep 2 </a:t>
            </a:r>
          </a:p>
          <a:p>
            <a:r>
              <a:rPr lang="nl-NL" dirty="0"/>
              <a:t>Willem </a:t>
            </a:r>
          </a:p>
          <a:p>
            <a:r>
              <a:rPr lang="nl-NL" dirty="0"/>
              <a:t>Melle </a:t>
            </a:r>
          </a:p>
          <a:p>
            <a:r>
              <a:rPr lang="nl-NL" dirty="0"/>
              <a:t>Fleur </a:t>
            </a:r>
          </a:p>
        </p:txBody>
      </p:sp>
    </p:spTree>
    <p:extLst>
      <p:ext uri="{BB962C8B-B14F-4D97-AF65-F5344CB8AC3E}">
        <p14:creationId xmlns:p14="http://schemas.microsoft.com/office/powerpoint/2010/main" val="2765520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9C7F0F-B210-4871-BD0A-6DF98A3BFDFB}"/>
              </a:ext>
            </a:extLst>
          </p:cNvPr>
          <p:cNvSpPr>
            <a:spLocks noGrp="1"/>
          </p:cNvSpPr>
          <p:nvPr>
            <p:ph type="title"/>
          </p:nvPr>
        </p:nvSpPr>
        <p:spPr/>
        <p:txBody>
          <a:bodyPr/>
          <a:lstStyle/>
          <a:p>
            <a:r>
              <a:rPr lang="nl-NL" dirty="0"/>
              <a:t>Actualiteit &amp; </a:t>
            </a:r>
            <a:r>
              <a:rPr lang="nl-NL" dirty="0" err="1"/>
              <a:t>funfacts</a:t>
            </a:r>
            <a:endParaRPr lang="nl-NL" dirty="0"/>
          </a:p>
        </p:txBody>
      </p:sp>
      <p:sp>
        <p:nvSpPr>
          <p:cNvPr id="3" name="Tijdelijke aanduiding voor inhoud 2">
            <a:extLst>
              <a:ext uri="{FF2B5EF4-FFF2-40B4-BE49-F238E27FC236}">
                <a16:creationId xmlns:a16="http://schemas.microsoft.com/office/drawing/2014/main" id="{008FE565-8A06-42E6-B25C-50A00ED9695F}"/>
              </a:ext>
            </a:extLst>
          </p:cNvPr>
          <p:cNvSpPr>
            <a:spLocks noGrp="1"/>
          </p:cNvSpPr>
          <p:nvPr>
            <p:ph idx="1"/>
          </p:nvPr>
        </p:nvSpPr>
        <p:spPr/>
        <p:txBody>
          <a:bodyPr>
            <a:normAutofit/>
          </a:bodyPr>
          <a:lstStyle/>
          <a:p>
            <a:pPr marL="0" indent="0">
              <a:buNone/>
            </a:pPr>
            <a:endParaRPr lang="nl-NL" dirty="0"/>
          </a:p>
          <a:p>
            <a:pPr marL="0" indent="0">
              <a:buNone/>
            </a:pPr>
            <a:endParaRPr lang="nl-NL" dirty="0"/>
          </a:p>
          <a:p>
            <a:pPr marL="0" indent="0">
              <a:buNone/>
            </a:pPr>
            <a:endParaRPr lang="nl-NL" dirty="0"/>
          </a:p>
        </p:txBody>
      </p:sp>
      <p:sp>
        <p:nvSpPr>
          <p:cNvPr id="4" name="Tekstvak 3">
            <a:extLst>
              <a:ext uri="{FF2B5EF4-FFF2-40B4-BE49-F238E27FC236}">
                <a16:creationId xmlns:a16="http://schemas.microsoft.com/office/drawing/2014/main" id="{6B6F6F51-C3E5-4025-875A-89096B268338}"/>
              </a:ext>
            </a:extLst>
          </p:cNvPr>
          <p:cNvSpPr txBox="1"/>
          <p:nvPr/>
        </p:nvSpPr>
        <p:spPr>
          <a:xfrm>
            <a:off x="838199" y="1690688"/>
            <a:ext cx="7177755" cy="3785652"/>
          </a:xfrm>
          <a:prstGeom prst="rect">
            <a:avLst/>
          </a:prstGeom>
          <a:noFill/>
        </p:spPr>
        <p:txBody>
          <a:bodyPr wrap="square" rtlCol="0">
            <a:spAutoFit/>
          </a:bodyPr>
          <a:lstStyle/>
          <a:p>
            <a:r>
              <a:rPr lang="nl-NL" sz="1600" b="1" dirty="0"/>
              <a:t>Gemeenteraadsverkiezingen</a:t>
            </a:r>
          </a:p>
          <a:p>
            <a:pPr marL="285750" indent="-285750">
              <a:buFont typeface="Arial" panose="020B0604020202020204" pitchFamily="34" charset="0"/>
              <a:buChar char="•"/>
            </a:pPr>
            <a:r>
              <a:rPr lang="nl-NL" sz="1600" dirty="0"/>
              <a:t>Heb je gestemd?</a:t>
            </a:r>
          </a:p>
          <a:p>
            <a:pPr marL="285750" indent="-285750">
              <a:buFont typeface="Arial" panose="020B0604020202020204" pitchFamily="34" charset="0"/>
              <a:buChar char="•"/>
            </a:pPr>
            <a:r>
              <a:rPr lang="nl-NL" sz="1600" dirty="0"/>
              <a:t>Heb je bewust voor kunst &amp; cultuur / vrijetijd gestemd?</a:t>
            </a:r>
          </a:p>
          <a:p>
            <a:pPr marL="285750" indent="-285750">
              <a:buFont typeface="Arial" panose="020B0604020202020204" pitchFamily="34" charset="0"/>
              <a:buChar char="•"/>
            </a:pPr>
            <a:r>
              <a:rPr lang="nl-NL" sz="1600" dirty="0"/>
              <a:t>Heb je bewust voor een duurzame/groene leefomgeving gestemd?</a:t>
            </a:r>
          </a:p>
          <a:p>
            <a:pPr marL="285750" indent="-285750">
              <a:buFont typeface="Arial" panose="020B0604020202020204" pitchFamily="34" charset="0"/>
              <a:buChar char="•"/>
            </a:pPr>
            <a:endParaRPr lang="nl-NL" sz="1600" dirty="0"/>
          </a:p>
          <a:p>
            <a:r>
              <a:rPr lang="nl-NL" sz="1600" b="1" dirty="0"/>
              <a:t>Interessante organisatie</a:t>
            </a:r>
          </a:p>
          <a:p>
            <a:r>
              <a:rPr lang="nl-NL" sz="1600" dirty="0">
                <a:hlinkClick r:id="rId2"/>
              </a:rPr>
              <a:t>Green Events</a:t>
            </a:r>
            <a:endParaRPr lang="nl-NL" sz="1600" dirty="0"/>
          </a:p>
          <a:p>
            <a:endParaRPr lang="nl-NL" sz="1600" dirty="0"/>
          </a:p>
          <a:p>
            <a:r>
              <a:rPr lang="nl-NL" sz="1600" dirty="0"/>
              <a:t>Verspilling tijdens evenementen</a:t>
            </a:r>
          </a:p>
          <a:p>
            <a:r>
              <a:rPr lang="nl-NL" sz="1600" dirty="0">
                <a:hlinkClick r:id="rId3"/>
              </a:rPr>
              <a:t>https://youtu.be/UTAN5JspIGI</a:t>
            </a:r>
            <a:endParaRPr lang="nl-NL" sz="1600" dirty="0"/>
          </a:p>
          <a:p>
            <a:endParaRPr lang="nl-NL" sz="1600" dirty="0"/>
          </a:p>
          <a:p>
            <a:endParaRPr lang="nl-NL" sz="1600" dirty="0"/>
          </a:p>
          <a:p>
            <a:r>
              <a:rPr lang="nl-NL" sz="1600" dirty="0">
                <a:hlinkClick r:id="rId4"/>
              </a:rPr>
              <a:t>https://youtu.be/YZmifa0NTdE</a:t>
            </a:r>
            <a:r>
              <a:rPr lang="nl-NL" sz="1600" dirty="0"/>
              <a:t> </a:t>
            </a:r>
          </a:p>
          <a:p>
            <a:endParaRPr lang="nl-NL" sz="1600" dirty="0"/>
          </a:p>
          <a:p>
            <a:endParaRPr lang="nl-NL" sz="1600" dirty="0"/>
          </a:p>
        </p:txBody>
      </p:sp>
    </p:spTree>
    <p:extLst>
      <p:ext uri="{BB962C8B-B14F-4D97-AF65-F5344CB8AC3E}">
        <p14:creationId xmlns:p14="http://schemas.microsoft.com/office/powerpoint/2010/main" val="2625556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E14FC7-AC38-26FA-4313-B5457F866C6A}"/>
              </a:ext>
            </a:extLst>
          </p:cNvPr>
          <p:cNvSpPr>
            <a:spLocks noGrp="1"/>
          </p:cNvSpPr>
          <p:nvPr>
            <p:ph type="title"/>
          </p:nvPr>
        </p:nvSpPr>
        <p:spPr/>
        <p:txBody>
          <a:bodyPr/>
          <a:lstStyle/>
          <a:p>
            <a:r>
              <a:rPr lang="nl-NL" dirty="0">
                <a:solidFill>
                  <a:srgbClr val="7030A0"/>
                </a:solidFill>
              </a:rPr>
              <a:t>Wat kan er allemaal misgaan bij een event?</a:t>
            </a:r>
          </a:p>
        </p:txBody>
      </p:sp>
      <p:sp>
        <p:nvSpPr>
          <p:cNvPr id="3" name="Tijdelijke aanduiding voor inhoud 2">
            <a:extLst>
              <a:ext uri="{FF2B5EF4-FFF2-40B4-BE49-F238E27FC236}">
                <a16:creationId xmlns:a16="http://schemas.microsoft.com/office/drawing/2014/main" id="{57772D0C-6B7C-00E3-70FE-3881F7A0BF86}"/>
              </a:ext>
            </a:extLst>
          </p:cNvPr>
          <p:cNvSpPr>
            <a:spLocks noGrp="1"/>
          </p:cNvSpPr>
          <p:nvPr>
            <p:ph idx="1"/>
          </p:nvPr>
        </p:nvSpPr>
        <p:spPr/>
        <p:txBody>
          <a:bodyPr/>
          <a:lstStyle/>
          <a:p>
            <a:pPr marL="0" indent="0">
              <a:buNone/>
            </a:pPr>
            <a:r>
              <a:rPr lang="nl-NL" dirty="0"/>
              <a:t>congestie… / say </a:t>
            </a:r>
            <a:r>
              <a:rPr lang="nl-NL" dirty="0" err="1"/>
              <a:t>what</a:t>
            </a:r>
            <a:r>
              <a:rPr lang="nl-NL" dirty="0"/>
              <a:t> ? </a:t>
            </a:r>
          </a:p>
        </p:txBody>
      </p:sp>
    </p:spTree>
    <p:extLst>
      <p:ext uri="{BB962C8B-B14F-4D97-AF65-F5344CB8AC3E}">
        <p14:creationId xmlns:p14="http://schemas.microsoft.com/office/powerpoint/2010/main" val="1524493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93A599-E317-4E7F-BD2D-6C209FAA04D5}"/>
              </a:ext>
            </a:extLst>
          </p:cNvPr>
          <p:cNvSpPr>
            <a:spLocks noGrp="1"/>
          </p:cNvSpPr>
          <p:nvPr>
            <p:ph type="title"/>
          </p:nvPr>
        </p:nvSpPr>
        <p:spPr/>
        <p:txBody>
          <a:bodyPr/>
          <a:lstStyle/>
          <a:p>
            <a:r>
              <a:rPr lang="nl-NL" dirty="0"/>
              <a:t>Congestie tijdens een evenement</a:t>
            </a:r>
          </a:p>
        </p:txBody>
      </p:sp>
      <p:sp>
        <p:nvSpPr>
          <p:cNvPr id="3" name="Tijdelijke aanduiding voor inhoud 2">
            <a:extLst>
              <a:ext uri="{FF2B5EF4-FFF2-40B4-BE49-F238E27FC236}">
                <a16:creationId xmlns:a16="http://schemas.microsoft.com/office/drawing/2014/main" id="{7081B425-E318-489A-AF9B-DE8224ED6356}"/>
              </a:ext>
            </a:extLst>
          </p:cNvPr>
          <p:cNvSpPr>
            <a:spLocks noGrp="1"/>
          </p:cNvSpPr>
          <p:nvPr>
            <p:ph idx="1"/>
          </p:nvPr>
        </p:nvSpPr>
        <p:spPr/>
        <p:txBody>
          <a:bodyPr>
            <a:normAutofit lnSpcReduction="10000"/>
          </a:bodyPr>
          <a:lstStyle/>
          <a:p>
            <a:pPr marL="0" indent="0">
              <a:buNone/>
            </a:pPr>
            <a:r>
              <a:rPr lang="nl-NL" b="1" dirty="0"/>
              <a:t>Synoniemen</a:t>
            </a:r>
          </a:p>
          <a:p>
            <a:pPr marL="0" indent="0">
              <a:buNone/>
            </a:pPr>
            <a:r>
              <a:rPr lang="nl-NL" dirty="0"/>
              <a:t>Ophoping</a:t>
            </a:r>
          </a:p>
          <a:p>
            <a:pPr marL="0" indent="0">
              <a:buNone/>
            </a:pPr>
            <a:r>
              <a:rPr lang="nl-NL" dirty="0"/>
              <a:t>Opstopping</a:t>
            </a:r>
          </a:p>
          <a:p>
            <a:pPr marL="0" indent="0">
              <a:buNone/>
            </a:pPr>
            <a:r>
              <a:rPr lang="nl-NL" dirty="0"/>
              <a:t>Aandrang</a:t>
            </a:r>
          </a:p>
          <a:p>
            <a:pPr marL="0" indent="0">
              <a:buNone/>
            </a:pPr>
            <a:r>
              <a:rPr lang="nl-NL" dirty="0"/>
              <a:t>Dichtslibben</a:t>
            </a:r>
          </a:p>
          <a:p>
            <a:pPr marL="0" indent="0">
              <a:buNone/>
            </a:pPr>
            <a:r>
              <a:rPr lang="nl-NL" dirty="0"/>
              <a:t>Stuwing</a:t>
            </a:r>
          </a:p>
          <a:p>
            <a:pPr marL="0" indent="0">
              <a:buNone/>
            </a:pPr>
            <a:r>
              <a:rPr lang="nl-NL" b="1" dirty="0"/>
              <a:t>Betekenis</a:t>
            </a:r>
          </a:p>
          <a:p>
            <a:pPr marL="0" indent="0">
              <a:buNone/>
            </a:pPr>
            <a:r>
              <a:rPr lang="nl-NL" i="1" dirty="0"/>
              <a:t>“Toestand van een netwerk waarin het gebruik van vaste capaciteit de totale bruikbare capaciteit overtreft.”</a:t>
            </a:r>
          </a:p>
        </p:txBody>
      </p:sp>
    </p:spTree>
    <p:extLst>
      <p:ext uri="{BB962C8B-B14F-4D97-AF65-F5344CB8AC3E}">
        <p14:creationId xmlns:p14="http://schemas.microsoft.com/office/powerpoint/2010/main" val="4198978032"/>
      </p:ext>
    </p:extLst>
  </p:cSld>
  <p:clrMapOvr>
    <a:masterClrMapping/>
  </p:clrMapOvr>
</p:sld>
</file>

<file path=ppt/theme/theme1.xml><?xml version="1.0" encoding="utf-8"?>
<a:theme xmlns:a="http://schemas.openxmlformats.org/drawingml/2006/main" name="Yuverta_blanc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6f82ce1-f6df-49a5-8b49-cf8409a27aa4">
      <Terms xmlns="http://schemas.microsoft.com/office/infopath/2007/PartnerControls"/>
    </lcf76f155ced4ddcb4097134ff3c332f>
    <TaxCatchAll xmlns="2c4f0c93-2979-4f27-aab2-70de9593235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7" ma:contentTypeDescription="Een nieuw document maken." ma:contentTypeScope="" ma:versionID="0f68ed45c25507020046cd58e7081853">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ed2a775c62b2ef6a30ca6d924b06821c"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bad38e81-2dce-48e2-a4cf-6cf5e967729a}" ma:internalName="TaxCatchAll" ma:showField="CatchAllData" ma:web="2c4f0c93-2979-4f27-aab2-70de9593235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F1DD23D-DB75-4C6A-9B61-21D9E2F9F61C}">
  <ds:schemaRefs>
    <ds:schemaRef ds:uri="http://schemas.microsoft.com/office/2006/metadata/properties"/>
    <ds:schemaRef ds:uri="http://schemas.microsoft.com/office/infopath/2007/PartnerControls"/>
    <ds:schemaRef ds:uri="c6f82ce1-f6df-49a5-8b49-cf8409a27aa4"/>
    <ds:schemaRef ds:uri="2c4f0c93-2979-4f27-aab2-70de95932352"/>
  </ds:schemaRefs>
</ds:datastoreItem>
</file>

<file path=customXml/itemProps2.xml><?xml version="1.0" encoding="utf-8"?>
<ds:datastoreItem xmlns:ds="http://schemas.openxmlformats.org/officeDocument/2006/customXml" ds:itemID="{D4517F80-C05B-4A45-A57E-D167B1BE74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4f0c93-2979-4f27-aab2-70de95932352"/>
    <ds:schemaRef ds:uri="c6f82ce1-f6df-49a5-8b49-cf8409a27a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BA5C4C6-DCC7-4824-8634-31990E0612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Yuverta_blanco</Template>
  <TotalTime>674</TotalTime>
  <Words>985</Words>
  <Application>Microsoft Office PowerPoint</Application>
  <PresentationFormat>Breedbeeld</PresentationFormat>
  <Paragraphs>222</Paragraphs>
  <Slides>29</Slides>
  <Notes>0</Notes>
  <HiddenSlides>0</HiddenSlides>
  <MMClips>3</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29</vt:i4>
      </vt:variant>
    </vt:vector>
  </HeadingPairs>
  <TitlesOfParts>
    <vt:vector size="35" baseType="lpstr">
      <vt:lpstr>Arial</vt:lpstr>
      <vt:lpstr>Calibri</vt:lpstr>
      <vt:lpstr>Calibri Light</vt:lpstr>
      <vt:lpstr>Helvetica Neue</vt:lpstr>
      <vt:lpstr>Wingdings</vt:lpstr>
      <vt:lpstr>Yuverta_blanco</vt:lpstr>
      <vt:lpstr>Congestie en risico’s bij evenementen</vt:lpstr>
      <vt:lpstr>PowerPoint-presentatie</vt:lpstr>
      <vt:lpstr>PowerPoint-presentatie</vt:lpstr>
      <vt:lpstr>Vandaag</vt:lpstr>
      <vt:lpstr>Leerdoelen - les 6</vt:lpstr>
      <vt:lpstr>Feedback friends groepen  (maak je kanaal aan op teams, voeg mij toe)</vt:lpstr>
      <vt:lpstr>Actualiteit &amp; funfacts</vt:lpstr>
      <vt:lpstr>Wat kan er allemaal misgaan bij een event?</vt:lpstr>
      <vt:lpstr>Congestie tijdens een evenement</vt:lpstr>
      <vt:lpstr>Inrichting: congestie</vt:lpstr>
      <vt:lpstr>Inrichting: congestie</vt:lpstr>
      <vt:lpstr>Loveparade Duisburg</vt:lpstr>
      <vt:lpstr>Loveparade Duisburg: Risicoanalyse</vt:lpstr>
      <vt:lpstr>Congestie tegengaan</vt:lpstr>
      <vt:lpstr>Daarom: signing</vt:lpstr>
      <vt:lpstr>Kenmerken kwalitatieve signing</vt:lpstr>
      <vt:lpstr>Risico-analyse</vt:lpstr>
      <vt:lpstr>Type evenementen </vt:lpstr>
      <vt:lpstr>Risicoanalyse evenement bestaat uit 2 delen</vt:lpstr>
      <vt:lpstr>Risicoanalyse evenement: veiligheidsdiensten</vt:lpstr>
      <vt:lpstr>PowerPoint-presentatie</vt:lpstr>
      <vt:lpstr>Risicoanalyse evenement: veiligheidsdiensten</vt:lpstr>
      <vt:lpstr>Risico inventarisatie  tijdens een event op historische locatie: Buitenplaats Amerongen</vt:lpstr>
      <vt:lpstr>Event op historische locatie: Buitenplaats Amerongen</vt:lpstr>
      <vt:lpstr>Event op historische locatie: Buitenplaats Amerongen</vt:lpstr>
      <vt:lpstr>Veiligheidsketen</vt:lpstr>
      <vt:lpstr>Veiligheidsplan</vt:lpstr>
      <vt:lpstr>Wijkcentrum in de Boomtak </vt:lpstr>
      <vt:lpstr>Tot slot; Vandaag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en podcast</dc:title>
  <dc:creator>Tim Lagas</dc:creator>
  <cp:lastModifiedBy>Lotte de Laat</cp:lastModifiedBy>
  <cp:revision>7</cp:revision>
  <dcterms:created xsi:type="dcterms:W3CDTF">2022-03-14T10:53:27Z</dcterms:created>
  <dcterms:modified xsi:type="dcterms:W3CDTF">2023-03-20T13:41:39Z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ies>
</file>